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9"/>
  </p:notesMasterIdLst>
  <p:handoutMasterIdLst>
    <p:handoutMasterId r:id="rId10"/>
  </p:handoutMasterIdLst>
  <p:sldIdLst>
    <p:sldId id="343" r:id="rId2"/>
    <p:sldId id="351" r:id="rId3"/>
    <p:sldId id="336" r:id="rId4"/>
    <p:sldId id="353" r:id="rId5"/>
    <p:sldId id="352" r:id="rId6"/>
    <p:sldId id="339" r:id="rId7"/>
    <p:sldId id="354" r:id="rId8"/>
  </p:sldIdLst>
  <p:sldSz cx="9144000" cy="6858000" type="screen4x3"/>
  <p:notesSz cx="6797675" cy="99266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7453EC6D-4AC5-41A2-B7EA-E26F140766C3}">
          <p14:sldIdLst/>
        </p14:section>
        <p14:section name="未命名的章節" id="{6BD85E50-9757-4F51-BF79-12CB51B58FB1}">
          <p14:sldIdLst>
            <p14:sldId id="343"/>
            <p14:sldId id="351"/>
            <p14:sldId id="336"/>
            <p14:sldId id="353"/>
            <p14:sldId id="352"/>
            <p14:sldId id="339"/>
            <p14:sldId id="354"/>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336600"/>
    <a:srgbClr val="FF9900"/>
    <a:srgbClr val="000099"/>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968"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A2051D4-6B11-4A4B-AF62-838AE52E6168}" type="datetimeFigureOut">
              <a:rPr lang="zh-TW" altLang="en-US" smtClean="0"/>
              <a:pPr/>
              <a:t>2021/7/1</a:t>
            </a:fld>
            <a:endParaRPr lang="zh-TW" altLang="en-US"/>
          </a:p>
        </p:txBody>
      </p:sp>
      <p:sp>
        <p:nvSpPr>
          <p:cNvPr id="4" name="頁尾版面配置區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25B8F3AE-DF2E-47EF-B9D9-11147EB42445}" type="slidenum">
              <a:rPr lang="zh-TW" altLang="en-US" smtClean="0"/>
              <a:pPr/>
              <a:t>‹#›</a:t>
            </a:fld>
            <a:endParaRPr lang="zh-TW" altLang="en-US"/>
          </a:p>
        </p:txBody>
      </p:sp>
    </p:spTree>
    <p:extLst>
      <p:ext uri="{BB962C8B-B14F-4D97-AF65-F5344CB8AC3E}">
        <p14:creationId xmlns:p14="http://schemas.microsoft.com/office/powerpoint/2010/main" val="4786975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2641AEB-0122-4388-AA3C-8FE271226A80}" type="datetimeFigureOut">
              <a:rPr lang="zh-TW" altLang="en-US" smtClean="0"/>
              <a:pPr/>
              <a:t>2021/7/1</a:t>
            </a:fld>
            <a:endParaRPr lang="zh-TW" altLang="en-US"/>
          </a:p>
        </p:txBody>
      </p:sp>
      <p:sp>
        <p:nvSpPr>
          <p:cNvPr id="4" name="投影片圖像版面配置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862162EB-C12D-4DEC-836A-1B513A8B088C}" type="slidenum">
              <a:rPr lang="zh-TW" altLang="en-US" smtClean="0"/>
              <a:pPr/>
              <a:t>‹#›</a:t>
            </a:fld>
            <a:endParaRPr lang="zh-TW" altLang="en-US"/>
          </a:p>
        </p:txBody>
      </p:sp>
    </p:spTree>
    <p:extLst>
      <p:ext uri="{BB962C8B-B14F-4D97-AF65-F5344CB8AC3E}">
        <p14:creationId xmlns:p14="http://schemas.microsoft.com/office/powerpoint/2010/main" val="2747928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91609EF9-367D-474E-802A-287A3E58D101}" type="datetimeFigureOut">
              <a:rPr lang="zh-TW" altLang="en-US" smtClean="0"/>
              <a:pPr/>
              <a:t>2021/7/1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8F8192E8-CD6D-420F-87B6-E2E9F7B61E14}" type="slidenum">
              <a:rPr lang="zh-TW" altLang="en-US" smtClean="0"/>
              <a:pPr/>
              <a:t>‹#›</a:t>
            </a:fld>
            <a:endParaRPr lang="zh-TW" alt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zh-TW" altLang="en-US"/>
              <a:t>按一下以編輯母片標題樣式</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10"/>
          </p:nvPr>
        </p:nvSpPr>
        <p:spPr/>
        <p:txBody>
          <a:bodyPr/>
          <a:lstStyle/>
          <a:p>
            <a:fld id="{91609EF9-367D-474E-802A-287A3E58D101}" type="datetimeFigureOut">
              <a:rPr lang="zh-TW" altLang="en-US" smtClean="0"/>
              <a:pPr/>
              <a:t>2021/7/1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8F8192E8-CD6D-420F-87B6-E2E9F7B61E14}"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zh-TW" altLang="en-US"/>
              <a:t>按一下以編輯母片標題樣式</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91609EF9-367D-474E-802A-287A3E58D101}" type="datetimeFigureOut">
              <a:rPr lang="zh-TW" altLang="en-US" smtClean="0"/>
              <a:pPr/>
              <a:t>2021/7/1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8F8192E8-CD6D-420F-87B6-E2E9F7B61E14}"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609EF9-367D-474E-802A-287A3E58D101}" type="datetimeFigureOut">
              <a:rPr lang="zh-TW" altLang="en-US" smtClean="0"/>
              <a:pPr/>
              <a:t>2021/7/1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8F8192E8-CD6D-420F-87B6-E2E9F7B61E14}" type="slidenum">
              <a:rPr lang="zh-TW" altLang="en-US" smtClean="0"/>
              <a:pPr/>
              <a:t>‹#›</a:t>
            </a:fld>
            <a:endParaRPr lang="zh-TW" altLang="en-US"/>
          </a:p>
        </p:txBody>
      </p:sp>
      <p:sp>
        <p:nvSpPr>
          <p:cNvPr id="8" name="Title 7"/>
          <p:cNvSpPr>
            <a:spLocks noGrp="1"/>
          </p:cNvSpPr>
          <p:nvPr>
            <p:ph type="title"/>
          </p:nvPr>
        </p:nvSpPr>
        <p:spPr/>
        <p:txBody>
          <a:bodyPr/>
          <a:lstStyle/>
          <a:p>
            <a:r>
              <a:rPr lang="zh-TW" altLang="en-US"/>
              <a:t>按一下以編輯母片標題樣式</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zh-TW" altLang="en-US"/>
              <a:t>按一下以編輯母片標題樣式</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91609EF9-367D-474E-802A-287A3E58D101}" type="datetimeFigureOut">
              <a:rPr lang="zh-TW" altLang="en-US" smtClean="0"/>
              <a:pPr/>
              <a:t>2021/7/1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8F8192E8-CD6D-420F-87B6-E2E9F7B61E14}"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1609EF9-367D-474E-802A-287A3E58D101}" type="datetimeFigureOut">
              <a:rPr lang="zh-TW" altLang="en-US" smtClean="0"/>
              <a:pPr/>
              <a:t>2021/7/1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8F8192E8-CD6D-420F-87B6-E2E9F7B61E14}" type="slidenum">
              <a:rPr lang="zh-TW" altLang="en-US" smtClean="0"/>
              <a:pPr/>
              <a:t>‹#›</a:t>
            </a:fld>
            <a:endParaRPr lang="zh-TW" altLang="en-US"/>
          </a:p>
        </p:txBody>
      </p:sp>
      <p:sp>
        <p:nvSpPr>
          <p:cNvPr id="8" name="Title 7"/>
          <p:cNvSpPr>
            <a:spLocks noGrp="1"/>
          </p:cNvSpPr>
          <p:nvPr>
            <p:ph type="title"/>
          </p:nvPr>
        </p:nvSpPr>
        <p:spPr/>
        <p:txBody>
          <a:bodyPr/>
          <a:lstStyle/>
          <a:p>
            <a:r>
              <a:rPr lang="zh-TW" altLang="en-US"/>
              <a:t>按一下以編輯母片標題樣式</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zh-TW" altLang="en-US"/>
              <a:t>按一下以編輯母片文字樣式</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91609EF9-367D-474E-802A-287A3E58D101}" type="datetimeFigureOut">
              <a:rPr lang="zh-TW" altLang="en-US" smtClean="0"/>
              <a:pPr/>
              <a:t>2021/7/1</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8F8192E8-CD6D-420F-87B6-E2E9F7B61E14}" type="slidenum">
              <a:rPr lang="zh-TW" altLang="en-US" smtClean="0"/>
              <a:pPr/>
              <a:t>‹#›</a:t>
            </a:fld>
            <a:endParaRPr lang="zh-TW" altLang="en-US"/>
          </a:p>
        </p:txBody>
      </p:sp>
      <p:sp>
        <p:nvSpPr>
          <p:cNvPr id="10" name="Title 9"/>
          <p:cNvSpPr>
            <a:spLocks noGrp="1"/>
          </p:cNvSpPr>
          <p:nvPr>
            <p:ph type="title"/>
          </p:nvPr>
        </p:nvSpPr>
        <p:spPr/>
        <p:txBody>
          <a:bodyPr/>
          <a:lstStyle/>
          <a:p>
            <a:r>
              <a:rPr lang="zh-TW" altLang="en-US"/>
              <a:t>按一下以編輯母片標題樣式</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91609EF9-367D-474E-802A-287A3E58D101}" type="datetimeFigureOut">
              <a:rPr lang="zh-TW" altLang="en-US" smtClean="0"/>
              <a:pPr/>
              <a:t>2021/7/1</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8F8192E8-CD6D-420F-87B6-E2E9F7B61E14}"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609EF9-367D-474E-802A-287A3E58D101}" type="datetimeFigureOut">
              <a:rPr lang="zh-TW" altLang="en-US" smtClean="0"/>
              <a:pPr/>
              <a:t>2021/7/1</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8F8192E8-CD6D-420F-87B6-E2E9F7B61E14}"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zh-TW" altLang="en-US"/>
              <a:t>按一下以編輯母片標題樣式</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91609EF9-367D-474E-802A-287A3E58D101}" type="datetimeFigureOut">
              <a:rPr lang="zh-TW" altLang="en-US" smtClean="0"/>
              <a:pPr/>
              <a:t>2021/7/1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8F8192E8-CD6D-420F-87B6-E2E9F7B61E14}"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91609EF9-367D-474E-802A-287A3E58D101}" type="datetimeFigureOut">
              <a:rPr lang="zh-TW" altLang="en-US" smtClean="0"/>
              <a:pPr/>
              <a:t>2021/7/1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8F8192E8-CD6D-420F-87B6-E2E9F7B61E14}" type="slidenum">
              <a:rPr lang="zh-TW" altLang="en-US" smtClean="0"/>
              <a:pPr/>
              <a:t>‹#›</a:t>
            </a:fld>
            <a:endParaRPr lang="zh-TW" alt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zh-TW" altLang="en-US"/>
              <a:t>按一下以編輯母片標題樣式</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91609EF9-367D-474E-802A-287A3E58D101}" type="datetimeFigureOut">
              <a:rPr lang="zh-TW" altLang="en-US" smtClean="0"/>
              <a:pPr/>
              <a:t>2021/7/1</a:t>
            </a:fld>
            <a:endParaRPr lang="zh-TW" alt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zh-TW" alt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8F8192E8-CD6D-420F-87B6-E2E9F7B61E14}"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0152" y="4575763"/>
            <a:ext cx="2808312" cy="2105284"/>
          </a:xfrm>
          <a:prstGeom prst="ellipse">
            <a:avLst/>
          </a:prstGeom>
          <a:ln>
            <a:noFill/>
          </a:ln>
          <a:effectLst>
            <a:softEdge rad="112500"/>
          </a:effectLst>
        </p:spPr>
      </p:pic>
      <p:sp>
        <p:nvSpPr>
          <p:cNvPr id="4" name="文字方塊 3"/>
          <p:cNvSpPr txBox="1"/>
          <p:nvPr/>
        </p:nvSpPr>
        <p:spPr>
          <a:xfrm>
            <a:off x="596156" y="1700808"/>
            <a:ext cx="7848872" cy="1569660"/>
          </a:xfrm>
          <a:prstGeom prst="rect">
            <a:avLst/>
          </a:prstGeom>
          <a:noFill/>
        </p:spPr>
        <p:txBody>
          <a:bodyPr wrap="square" rtlCol="0">
            <a:spAutoFit/>
          </a:bodyPr>
          <a:lstStyle/>
          <a:p>
            <a:pPr algn="ctr"/>
            <a:r>
              <a:rPr lang="zh-TW" altLang="en-US" sz="4800" b="1" dirty="0">
                <a:solidFill>
                  <a:srgbClr val="7030A0"/>
                </a:solidFill>
                <a:latin typeface="標楷體" panose="03000509000000000000" pitchFamily="65" charset="-120"/>
                <a:ea typeface="標楷體" panose="03000509000000000000" pitchFamily="65" charset="-120"/>
              </a:rPr>
              <a:t>本土語言教學支援</a:t>
            </a:r>
            <a:r>
              <a:rPr lang="zh-TW" altLang="en-US" sz="4800" b="1" dirty="0" smtClean="0">
                <a:solidFill>
                  <a:srgbClr val="7030A0"/>
                </a:solidFill>
                <a:latin typeface="標楷體" panose="03000509000000000000" pitchFamily="65" charset="-120"/>
                <a:ea typeface="標楷體" panose="03000509000000000000" pitchFamily="65" charset="-120"/>
              </a:rPr>
              <a:t>工作人員</a:t>
            </a:r>
            <a:endParaRPr lang="en-US" altLang="zh-TW" sz="4800" b="1" dirty="0">
              <a:solidFill>
                <a:srgbClr val="7030A0"/>
              </a:solidFill>
              <a:latin typeface="標楷體" panose="03000509000000000000" pitchFamily="65" charset="-120"/>
              <a:ea typeface="標楷體" panose="03000509000000000000" pitchFamily="65" charset="-120"/>
            </a:endParaRPr>
          </a:p>
          <a:p>
            <a:pPr algn="ctr">
              <a:spcAft>
                <a:spcPts val="1800"/>
              </a:spcAft>
            </a:pPr>
            <a:r>
              <a:rPr lang="zh-TW" altLang="en-US" sz="4800" b="1" dirty="0">
                <a:solidFill>
                  <a:srgbClr val="7030A0"/>
                </a:solidFill>
                <a:latin typeface="標楷體" panose="03000509000000000000" pitchFamily="65" charset="-120"/>
                <a:ea typeface="標楷體" panose="03000509000000000000" pitchFamily="65" charset="-120"/>
              </a:rPr>
              <a:t>教學</a:t>
            </a:r>
            <a:r>
              <a:rPr lang="zh-TW" altLang="en-US" sz="4800" b="1" dirty="0" smtClean="0">
                <a:solidFill>
                  <a:srgbClr val="7030A0"/>
                </a:solidFill>
                <a:latin typeface="標楷體" panose="03000509000000000000" pitchFamily="65" charset="-120"/>
                <a:ea typeface="標楷體" panose="03000509000000000000" pitchFamily="65" charset="-120"/>
              </a:rPr>
              <a:t>實務探討</a:t>
            </a:r>
            <a:endParaRPr lang="en-US" altLang="zh-TW" sz="4800" b="1" dirty="0">
              <a:solidFill>
                <a:srgbClr val="7030A0"/>
              </a:solidFill>
              <a:latin typeface="標楷體" panose="03000509000000000000" pitchFamily="65" charset="-120"/>
              <a:ea typeface="標楷體" panose="03000509000000000000" pitchFamily="65" charset="-120"/>
            </a:endParaRPr>
          </a:p>
        </p:txBody>
      </p:sp>
      <p:pic>
        <p:nvPicPr>
          <p:cNvPr id="7" name="圖片 6">
            <a:extLst>
              <a:ext uri="{FF2B5EF4-FFF2-40B4-BE49-F238E27FC236}">
                <a16:creationId xmlns="" xmlns:a16="http://schemas.microsoft.com/office/drawing/2014/main" id="{79D1C1B3-6499-4238-BB61-B5D2D7D696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4628036"/>
            <a:ext cx="3024336" cy="2016224"/>
          </a:xfrm>
          <a:prstGeom prst="ellipse">
            <a:avLst/>
          </a:prstGeom>
          <a:ln>
            <a:noFill/>
          </a:ln>
          <a:effectLst>
            <a:softEdge rad="112500"/>
          </a:effectLst>
        </p:spPr>
      </p:pic>
    </p:spTree>
    <p:extLst>
      <p:ext uri="{BB962C8B-B14F-4D97-AF65-F5344CB8AC3E}">
        <p14:creationId xmlns:p14="http://schemas.microsoft.com/office/powerpoint/2010/main" val="3295203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316099" y="260648"/>
            <a:ext cx="8568952" cy="5724644"/>
          </a:xfrm>
          <a:prstGeom prst="rect">
            <a:avLst/>
          </a:prstGeom>
          <a:noFill/>
        </p:spPr>
        <p:txBody>
          <a:bodyPr wrap="square" rtlCol="0">
            <a:spAutoFit/>
          </a:bodyPr>
          <a:lstStyle/>
          <a:p>
            <a:pPr>
              <a:spcBef>
                <a:spcPts val="600"/>
              </a:spcBef>
            </a:pPr>
            <a:r>
              <a:rPr lang="zh-TW" altLang="en-US" sz="3200" b="1" dirty="0">
                <a:latin typeface="標楷體" panose="03000509000000000000" pitchFamily="65" charset="-120"/>
                <a:ea typeface="標楷體" panose="03000509000000000000" pitchFamily="65" charset="-120"/>
              </a:rPr>
              <a:t>一、甄選聘用</a:t>
            </a:r>
            <a:r>
              <a:rPr lang="en-US" altLang="zh-TW" sz="3200" b="1" dirty="0">
                <a:latin typeface="標楷體" panose="03000509000000000000" pitchFamily="65" charset="-120"/>
                <a:ea typeface="標楷體" panose="03000509000000000000" pitchFamily="65" charset="-120"/>
              </a:rPr>
              <a:t>—</a:t>
            </a:r>
            <a:r>
              <a:rPr lang="zh-TW" altLang="en-US" sz="3200" b="1" dirty="0">
                <a:latin typeface="標楷體" panose="03000509000000000000" pitchFamily="65" charset="-120"/>
                <a:ea typeface="標楷體" panose="03000509000000000000" pitchFamily="65" charset="-120"/>
              </a:rPr>
              <a:t>代課教師和教學支援</a:t>
            </a:r>
            <a:r>
              <a:rPr lang="zh-TW" altLang="en-US" sz="3200" b="1" dirty="0" smtClean="0">
                <a:latin typeface="標楷體" panose="03000509000000000000" pitchFamily="65" charset="-120"/>
                <a:ea typeface="標楷體" panose="03000509000000000000" pitchFamily="65" charset="-120"/>
              </a:rPr>
              <a:t>工作人員</a:t>
            </a:r>
            <a:endParaRPr lang="en-US" altLang="zh-TW" sz="3200" b="1" dirty="0" smtClean="0">
              <a:latin typeface="標楷體" panose="03000509000000000000" pitchFamily="65" charset="-120"/>
              <a:ea typeface="標楷體" panose="03000509000000000000" pitchFamily="65" charset="-120"/>
            </a:endParaRPr>
          </a:p>
          <a:p>
            <a:pPr>
              <a:spcBef>
                <a:spcPts val="600"/>
              </a:spcBef>
            </a:pPr>
            <a:r>
              <a:rPr lang="zh-TW" altLang="en-US" sz="3200" b="1" dirty="0">
                <a:latin typeface="標楷體" panose="03000509000000000000" pitchFamily="65" charset="-120"/>
                <a:ea typeface="標楷體" panose="03000509000000000000" pitchFamily="65" charset="-120"/>
              </a:rPr>
              <a:t> </a:t>
            </a:r>
            <a:r>
              <a:rPr lang="zh-TW" altLang="en-US" sz="3200" b="1" dirty="0" smtClean="0">
                <a:latin typeface="標楷體" panose="03000509000000000000" pitchFamily="65" charset="-120"/>
                <a:ea typeface="標楷體" panose="03000509000000000000" pitchFamily="65" charset="-120"/>
              </a:rPr>
              <a:t>   之</a:t>
            </a:r>
            <a:r>
              <a:rPr lang="zh-TW" altLang="en-US" sz="3200" b="1" dirty="0">
                <a:latin typeface="標楷體" panose="03000509000000000000" pitchFamily="65" charset="-120"/>
                <a:ea typeface="標楷體" panose="03000509000000000000" pitchFamily="65" charset="-120"/>
              </a:rPr>
              <a:t>差異</a:t>
            </a:r>
            <a:endParaRPr lang="en-US" altLang="zh-TW" sz="3200" b="1" dirty="0">
              <a:latin typeface="標楷體" panose="03000509000000000000" pitchFamily="65" charset="-120"/>
              <a:ea typeface="標楷體" panose="03000509000000000000" pitchFamily="65" charset="-120"/>
            </a:endParaRPr>
          </a:p>
          <a:p>
            <a:pPr>
              <a:spcBef>
                <a:spcPts val="600"/>
              </a:spcBef>
            </a:pPr>
            <a:r>
              <a:rPr lang="zh-TW" altLang="en-US" sz="2800" dirty="0">
                <a:latin typeface="標楷體" panose="03000509000000000000" pitchFamily="65" charset="-120"/>
                <a:ea typeface="標楷體" panose="03000509000000000000" pitchFamily="65" charset="-120"/>
              </a:rPr>
              <a:t>  </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一</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法源依據不同：代課教師</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高級中等以下學校</a:t>
            </a:r>
            <a:r>
              <a:rPr lang="zh-TW" altLang="en-US" sz="2800" dirty="0" smtClean="0">
                <a:latin typeface="標楷體" panose="03000509000000000000" pitchFamily="65" charset="-120"/>
                <a:ea typeface="標楷體" panose="03000509000000000000" pitchFamily="65" charset="-120"/>
              </a:rPr>
              <a:t>兼</a:t>
            </a:r>
            <a:endParaRPr lang="en-US" altLang="zh-TW" sz="2800" dirty="0" smtClean="0">
              <a:latin typeface="標楷體" panose="03000509000000000000" pitchFamily="65" charset="-120"/>
              <a:ea typeface="標楷體" panose="03000509000000000000" pitchFamily="65" charset="-120"/>
            </a:endParaRPr>
          </a:p>
          <a:p>
            <a:pPr>
              <a:spcBef>
                <a:spcPts val="600"/>
              </a:spcBef>
            </a:pPr>
            <a:r>
              <a:rPr lang="zh-TW" altLang="en-US" sz="2800" dirty="0">
                <a:latin typeface="標楷體" panose="03000509000000000000" pitchFamily="65" charset="-120"/>
                <a:ea typeface="標楷體" panose="03000509000000000000" pitchFamily="65" charset="-120"/>
              </a:rPr>
              <a:t> </a:t>
            </a:r>
            <a:r>
              <a:rPr lang="zh-TW" altLang="en-US" sz="2800" dirty="0" smtClean="0">
                <a:latin typeface="標楷體" panose="03000509000000000000" pitchFamily="65" charset="-120"/>
                <a:ea typeface="標楷體" panose="03000509000000000000" pitchFamily="65" charset="-120"/>
              </a:rPr>
              <a:t>     任</a:t>
            </a:r>
            <a:r>
              <a:rPr lang="zh-TW" altLang="en-US" sz="2800" dirty="0">
                <a:latin typeface="標楷體" panose="03000509000000000000" pitchFamily="65" charset="-120"/>
                <a:ea typeface="標楷體" panose="03000509000000000000" pitchFamily="65" charset="-120"/>
              </a:rPr>
              <a:t>代課</a:t>
            </a:r>
            <a:r>
              <a:rPr lang="zh-TW" altLang="en-US" sz="2800" dirty="0" smtClean="0">
                <a:latin typeface="標楷體" panose="03000509000000000000" pitchFamily="65" charset="-120"/>
                <a:ea typeface="標楷體" panose="03000509000000000000" pitchFamily="65" charset="-120"/>
              </a:rPr>
              <a:t>及代理</a:t>
            </a:r>
            <a:r>
              <a:rPr lang="zh-TW" altLang="en-US" sz="2800" dirty="0">
                <a:latin typeface="標楷體" panose="03000509000000000000" pitchFamily="65" charset="-120"/>
                <a:ea typeface="標楷體" panose="03000509000000000000" pitchFamily="65" charset="-120"/>
              </a:rPr>
              <a:t>教師聘任辦法</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、教學支援</a:t>
            </a:r>
            <a:r>
              <a:rPr lang="zh-TW" altLang="en-US" sz="2800" dirty="0" smtClean="0">
                <a:latin typeface="標楷體" panose="03000509000000000000" pitchFamily="65" charset="-120"/>
                <a:ea typeface="標楷體" panose="03000509000000000000" pitchFamily="65" charset="-120"/>
              </a:rPr>
              <a:t>人員</a:t>
            </a:r>
            <a:endParaRPr lang="en-US" altLang="zh-TW" sz="2800" dirty="0" smtClean="0">
              <a:latin typeface="標楷體" panose="03000509000000000000" pitchFamily="65" charset="-120"/>
              <a:ea typeface="標楷體" panose="03000509000000000000" pitchFamily="65" charset="-120"/>
            </a:endParaRPr>
          </a:p>
          <a:p>
            <a:pPr>
              <a:spcBef>
                <a:spcPts val="600"/>
              </a:spcBef>
            </a:pPr>
            <a:r>
              <a:rPr lang="zh-TW" altLang="en-US" sz="2800" dirty="0">
                <a:latin typeface="標楷體" panose="03000509000000000000" pitchFamily="65" charset="-120"/>
                <a:ea typeface="標楷體" panose="03000509000000000000" pitchFamily="65" charset="-120"/>
              </a:rPr>
              <a:t> </a:t>
            </a:r>
            <a:r>
              <a:rPr lang="zh-TW" altLang="en-US" sz="2800" dirty="0" smtClean="0">
                <a:latin typeface="標楷體" panose="03000509000000000000" pitchFamily="65" charset="-120"/>
                <a:ea typeface="標楷體" panose="03000509000000000000" pitchFamily="65" charset="-120"/>
              </a:rPr>
              <a:t>      </a:t>
            </a:r>
            <a:r>
              <a:rPr lang="en-US" altLang="zh-TW" sz="2800" dirty="0" smtClean="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國民中小學教學</a:t>
            </a:r>
            <a:r>
              <a:rPr lang="zh-TW" altLang="en-US" sz="2800" dirty="0" smtClean="0">
                <a:latin typeface="標楷體" panose="03000509000000000000" pitchFamily="65" charset="-120"/>
                <a:ea typeface="標楷體" panose="03000509000000000000" pitchFamily="65" charset="-120"/>
              </a:rPr>
              <a:t>支援</a:t>
            </a:r>
            <a:r>
              <a:rPr lang="zh-TW" altLang="en-US" sz="2800" dirty="0">
                <a:latin typeface="標楷體" panose="03000509000000000000" pitchFamily="65" charset="-120"/>
                <a:ea typeface="標楷體" panose="03000509000000000000" pitchFamily="65" charset="-120"/>
              </a:rPr>
              <a:t>工作人員聘任辦法</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a:t>
            </a:r>
            <a:endParaRPr lang="en-US" altLang="zh-TW" sz="2800" dirty="0">
              <a:latin typeface="標楷體" panose="03000509000000000000" pitchFamily="65" charset="-120"/>
              <a:ea typeface="標楷體" panose="03000509000000000000" pitchFamily="65" charset="-120"/>
            </a:endParaRPr>
          </a:p>
          <a:p>
            <a:pPr>
              <a:spcBef>
                <a:spcPts val="600"/>
              </a:spcBef>
            </a:pPr>
            <a:r>
              <a:rPr lang="zh-TW" altLang="en-US" sz="2800" dirty="0">
                <a:latin typeface="標楷體" panose="03000509000000000000" pitchFamily="65" charset="-120"/>
                <a:ea typeface="標楷體" panose="03000509000000000000" pitchFamily="65" charset="-120"/>
              </a:rPr>
              <a:t>  </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二</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代課教師可彈性配課</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上其它課程</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，教學</a:t>
            </a:r>
            <a:r>
              <a:rPr lang="zh-TW" altLang="en-US" sz="2800" dirty="0" smtClean="0">
                <a:latin typeface="標楷體" panose="03000509000000000000" pitchFamily="65" charset="-120"/>
                <a:ea typeface="標楷體" panose="03000509000000000000" pitchFamily="65" charset="-120"/>
              </a:rPr>
              <a:t>支援</a:t>
            </a:r>
            <a:endParaRPr lang="en-US" altLang="zh-TW" sz="2800" dirty="0" smtClean="0">
              <a:latin typeface="標楷體" panose="03000509000000000000" pitchFamily="65" charset="-120"/>
              <a:ea typeface="標楷體" panose="03000509000000000000" pitchFamily="65" charset="-120"/>
            </a:endParaRPr>
          </a:p>
          <a:p>
            <a:pPr>
              <a:spcBef>
                <a:spcPts val="600"/>
              </a:spcBef>
            </a:pPr>
            <a:r>
              <a:rPr lang="zh-TW" altLang="en-US" sz="2800" dirty="0">
                <a:latin typeface="標楷體" panose="03000509000000000000" pitchFamily="65" charset="-120"/>
                <a:ea typeface="標楷體" panose="03000509000000000000" pitchFamily="65" charset="-120"/>
              </a:rPr>
              <a:t> </a:t>
            </a:r>
            <a:r>
              <a:rPr lang="zh-TW" altLang="en-US" sz="2800" dirty="0" smtClean="0">
                <a:latin typeface="標楷體" panose="03000509000000000000" pitchFamily="65" charset="-120"/>
                <a:ea typeface="標楷體" panose="03000509000000000000" pitchFamily="65" charset="-120"/>
              </a:rPr>
              <a:t>     人員</a:t>
            </a:r>
            <a:r>
              <a:rPr lang="zh-TW" altLang="en-US" sz="2800" dirty="0">
                <a:latin typeface="標楷體" panose="03000509000000000000" pitchFamily="65" charset="-120"/>
                <a:ea typeface="標楷體" panose="03000509000000000000" pitchFamily="65" charset="-120"/>
              </a:rPr>
              <a:t>只</a:t>
            </a:r>
            <a:r>
              <a:rPr lang="zh-TW" altLang="en-US" sz="2800" dirty="0" smtClean="0">
                <a:latin typeface="標楷體" panose="03000509000000000000" pitchFamily="65" charset="-120"/>
                <a:ea typeface="標楷體" panose="03000509000000000000" pitchFamily="65" charset="-120"/>
              </a:rPr>
              <a:t>能上認證</a:t>
            </a:r>
            <a:r>
              <a:rPr lang="zh-TW" altLang="en-US" sz="2800" dirty="0">
                <a:latin typeface="標楷體" panose="03000509000000000000" pitchFamily="65" charset="-120"/>
                <a:ea typeface="標楷體" panose="03000509000000000000" pitchFamily="65" charset="-120"/>
              </a:rPr>
              <a:t>語言別之本土</a:t>
            </a:r>
            <a:r>
              <a:rPr lang="zh-TW" altLang="en-US" sz="2800" dirty="0" smtClean="0">
                <a:latin typeface="標楷體" panose="03000509000000000000" pitchFamily="65" charset="-120"/>
                <a:ea typeface="標楷體" panose="03000509000000000000" pitchFamily="65" charset="-120"/>
              </a:rPr>
              <a:t>語言</a:t>
            </a:r>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文</a:t>
            </a:r>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課程</a:t>
            </a:r>
            <a:r>
              <a:rPr lang="zh-TW" altLang="en-US" sz="2800" dirty="0">
                <a:latin typeface="標楷體" panose="03000509000000000000" pitchFamily="65" charset="-120"/>
                <a:ea typeface="標楷體" panose="03000509000000000000" pitchFamily="65" charset="-120"/>
              </a:rPr>
              <a:t>。</a:t>
            </a:r>
            <a:endParaRPr lang="en-US" altLang="zh-TW" sz="2800" dirty="0">
              <a:latin typeface="標楷體" panose="03000509000000000000" pitchFamily="65" charset="-120"/>
              <a:ea typeface="標楷體" panose="03000509000000000000" pitchFamily="65" charset="-120"/>
            </a:endParaRPr>
          </a:p>
          <a:p>
            <a:pPr>
              <a:spcBef>
                <a:spcPts val="600"/>
              </a:spcBef>
            </a:pPr>
            <a:r>
              <a:rPr lang="zh-TW" altLang="en-US" sz="2800" dirty="0">
                <a:latin typeface="標楷體" panose="03000509000000000000" pitchFamily="65" charset="-120"/>
                <a:ea typeface="標楷體" panose="03000509000000000000" pitchFamily="65" charset="-120"/>
              </a:rPr>
              <a:t>  </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三</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甄選訊息：代課教師</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高雄市政府教育局甄選</a:t>
            </a:r>
            <a:r>
              <a:rPr lang="zh-TW" altLang="en-US" sz="2800" dirty="0" smtClean="0">
                <a:latin typeface="標楷體" panose="03000509000000000000" pitchFamily="65" charset="-120"/>
                <a:ea typeface="標楷體" panose="03000509000000000000" pitchFamily="65" charset="-120"/>
              </a:rPr>
              <a:t>公</a:t>
            </a:r>
            <a:endParaRPr lang="en-US" altLang="zh-TW" sz="2800" dirty="0" smtClean="0">
              <a:latin typeface="標楷體" panose="03000509000000000000" pitchFamily="65" charset="-120"/>
              <a:ea typeface="標楷體" panose="03000509000000000000" pitchFamily="65" charset="-120"/>
            </a:endParaRPr>
          </a:p>
          <a:p>
            <a:pPr>
              <a:spcBef>
                <a:spcPts val="600"/>
              </a:spcBef>
            </a:pPr>
            <a:r>
              <a:rPr lang="zh-TW" altLang="en-US" sz="2800" dirty="0">
                <a:latin typeface="標楷體" panose="03000509000000000000" pitchFamily="65" charset="-120"/>
                <a:ea typeface="標楷體" panose="03000509000000000000" pitchFamily="65" charset="-120"/>
              </a:rPr>
              <a:t> </a:t>
            </a:r>
            <a:r>
              <a:rPr lang="zh-TW" altLang="en-US" sz="2800" dirty="0" smtClean="0">
                <a:latin typeface="標楷體" panose="03000509000000000000" pitchFamily="65" charset="-120"/>
                <a:ea typeface="標楷體" panose="03000509000000000000" pitchFamily="65" charset="-120"/>
              </a:rPr>
              <a:t>     告</a:t>
            </a:r>
            <a:r>
              <a:rPr lang="zh-TW" altLang="en-US" sz="2800" dirty="0">
                <a:latin typeface="標楷體" panose="03000509000000000000" pitchFamily="65" charset="-120"/>
                <a:ea typeface="標楷體" panose="03000509000000000000" pitchFamily="65" charset="-120"/>
              </a:rPr>
              <a:t>、各</a:t>
            </a:r>
            <a:r>
              <a:rPr lang="zh-TW" altLang="en-US" sz="2800" dirty="0" smtClean="0">
                <a:latin typeface="標楷體" panose="03000509000000000000" pitchFamily="65" charset="-120"/>
                <a:ea typeface="標楷體" panose="03000509000000000000" pitchFamily="65" charset="-120"/>
              </a:rPr>
              <a:t>校網站</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、教學支援工作人員</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高雄</a:t>
            </a:r>
            <a:r>
              <a:rPr lang="zh-TW" altLang="en-US" sz="2800" dirty="0" smtClean="0">
                <a:latin typeface="標楷體" panose="03000509000000000000" pitchFamily="65" charset="-120"/>
                <a:ea typeface="標楷體" panose="03000509000000000000" pitchFamily="65" charset="-120"/>
              </a:rPr>
              <a:t>市政</a:t>
            </a:r>
            <a:endParaRPr lang="en-US" altLang="zh-TW" sz="2800" dirty="0" smtClean="0">
              <a:latin typeface="標楷體" panose="03000509000000000000" pitchFamily="65" charset="-120"/>
              <a:ea typeface="標楷體" panose="03000509000000000000" pitchFamily="65" charset="-120"/>
            </a:endParaRPr>
          </a:p>
          <a:p>
            <a:pPr>
              <a:spcBef>
                <a:spcPts val="600"/>
              </a:spcBef>
            </a:pPr>
            <a:r>
              <a:rPr lang="zh-TW" altLang="en-US" sz="2800" dirty="0">
                <a:latin typeface="標楷體" panose="03000509000000000000" pitchFamily="65" charset="-120"/>
                <a:ea typeface="標楷體" panose="03000509000000000000" pitchFamily="65" charset="-120"/>
              </a:rPr>
              <a:t> </a:t>
            </a:r>
            <a:r>
              <a:rPr lang="zh-TW" altLang="en-US" sz="2800" dirty="0" smtClean="0">
                <a:latin typeface="標楷體" panose="03000509000000000000" pitchFamily="65" charset="-120"/>
                <a:ea typeface="標楷體" panose="03000509000000000000" pitchFamily="65" charset="-120"/>
              </a:rPr>
              <a:t>     府</a:t>
            </a:r>
            <a:r>
              <a:rPr lang="zh-TW" altLang="en-US" sz="2800" dirty="0">
                <a:latin typeface="標楷體" panose="03000509000000000000" pitchFamily="65" charset="-120"/>
                <a:ea typeface="標楷體" panose="03000509000000000000" pitchFamily="65" charset="-120"/>
              </a:rPr>
              <a:t>教育局甄選</a:t>
            </a:r>
            <a:r>
              <a:rPr lang="zh-TW" altLang="en-US" sz="2800" dirty="0" smtClean="0">
                <a:latin typeface="標楷體" panose="03000509000000000000" pitchFamily="65" charset="-120"/>
                <a:ea typeface="標楷體" panose="03000509000000000000" pitchFamily="65" charset="-120"/>
              </a:rPr>
              <a:t>公告、</a:t>
            </a:r>
            <a:r>
              <a:rPr lang="zh-TW" altLang="en-US" sz="2800" dirty="0">
                <a:latin typeface="標楷體" panose="03000509000000000000" pitchFamily="65" charset="-120"/>
                <a:ea typeface="標楷體" panose="03000509000000000000" pitchFamily="65" charset="-120"/>
              </a:rPr>
              <a:t>各校網站、高雄市本土</a:t>
            </a:r>
            <a:r>
              <a:rPr lang="zh-TW" altLang="en-US" sz="2800" dirty="0" smtClean="0">
                <a:latin typeface="標楷體" panose="03000509000000000000" pitchFamily="65" charset="-120"/>
                <a:ea typeface="標楷體" panose="03000509000000000000" pitchFamily="65" charset="-120"/>
              </a:rPr>
              <a:t>教</a:t>
            </a:r>
            <a:endParaRPr lang="en-US" altLang="zh-TW" sz="2800" dirty="0" smtClean="0">
              <a:latin typeface="標楷體" panose="03000509000000000000" pitchFamily="65" charset="-120"/>
              <a:ea typeface="標楷體" panose="03000509000000000000" pitchFamily="65" charset="-120"/>
            </a:endParaRPr>
          </a:p>
          <a:p>
            <a:pPr>
              <a:spcBef>
                <a:spcPts val="600"/>
              </a:spcBef>
            </a:pPr>
            <a:r>
              <a:rPr lang="zh-TW" altLang="en-US" sz="2800" dirty="0">
                <a:latin typeface="標楷體" panose="03000509000000000000" pitchFamily="65" charset="-120"/>
                <a:ea typeface="標楷體" panose="03000509000000000000" pitchFamily="65" charset="-120"/>
              </a:rPr>
              <a:t> </a:t>
            </a:r>
            <a:r>
              <a:rPr lang="zh-TW" altLang="en-US" sz="2800" dirty="0" smtClean="0">
                <a:latin typeface="標楷體" panose="03000509000000000000" pitchFamily="65" charset="-120"/>
                <a:ea typeface="標楷體" panose="03000509000000000000" pitchFamily="65" charset="-120"/>
              </a:rPr>
              <a:t>     育</a:t>
            </a:r>
            <a:r>
              <a:rPr lang="zh-TW" altLang="en-US" sz="2800" dirty="0">
                <a:latin typeface="標楷體" panose="03000509000000000000" pitchFamily="65" charset="-120"/>
                <a:ea typeface="標楷體" panose="03000509000000000000" pitchFamily="65" charset="-120"/>
              </a:rPr>
              <a:t>暨臺灣母語日資源整合網</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a:t>
            </a:r>
          </a:p>
        </p:txBody>
      </p:sp>
    </p:spTree>
    <p:extLst>
      <p:ext uri="{BB962C8B-B14F-4D97-AF65-F5344CB8AC3E}">
        <p14:creationId xmlns:p14="http://schemas.microsoft.com/office/powerpoint/2010/main" val="1464017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855005992"/>
              </p:ext>
            </p:extLst>
          </p:nvPr>
        </p:nvGraphicFramePr>
        <p:xfrm>
          <a:off x="393240" y="908720"/>
          <a:ext cx="8406351" cy="5170653"/>
        </p:xfrm>
        <a:graphic>
          <a:graphicData uri="http://schemas.openxmlformats.org/drawingml/2006/table">
            <a:tbl>
              <a:tblPr firstRow="1" bandRow="1">
                <a:tableStyleId>{5C22544A-7EE6-4342-B048-85BDC9FD1C3A}</a:tableStyleId>
              </a:tblPr>
              <a:tblGrid>
                <a:gridCol w="936103">
                  <a:extLst>
                    <a:ext uri="{9D8B030D-6E8A-4147-A177-3AD203B41FA5}">
                      <a16:colId xmlns="" xmlns:a16="http://schemas.microsoft.com/office/drawing/2014/main" val="20000"/>
                    </a:ext>
                  </a:extLst>
                </a:gridCol>
                <a:gridCol w="2313131">
                  <a:extLst>
                    <a:ext uri="{9D8B030D-6E8A-4147-A177-3AD203B41FA5}">
                      <a16:colId xmlns="" xmlns:a16="http://schemas.microsoft.com/office/drawing/2014/main" val="20001"/>
                    </a:ext>
                  </a:extLst>
                </a:gridCol>
                <a:gridCol w="2232248">
                  <a:extLst>
                    <a:ext uri="{9D8B030D-6E8A-4147-A177-3AD203B41FA5}">
                      <a16:colId xmlns="" xmlns:a16="http://schemas.microsoft.com/office/drawing/2014/main" val="20002"/>
                    </a:ext>
                  </a:extLst>
                </a:gridCol>
                <a:gridCol w="1656184">
                  <a:extLst>
                    <a:ext uri="{9D8B030D-6E8A-4147-A177-3AD203B41FA5}">
                      <a16:colId xmlns="" xmlns:a16="http://schemas.microsoft.com/office/drawing/2014/main" val="20003"/>
                    </a:ext>
                  </a:extLst>
                </a:gridCol>
                <a:gridCol w="1268685">
                  <a:extLst>
                    <a:ext uri="{9D8B030D-6E8A-4147-A177-3AD203B41FA5}">
                      <a16:colId xmlns="" xmlns:a16="http://schemas.microsoft.com/office/drawing/2014/main" val="20004"/>
                    </a:ext>
                  </a:extLst>
                </a:gridCol>
              </a:tblGrid>
              <a:tr h="577863">
                <a:tc>
                  <a:txBody>
                    <a:bodyPr/>
                    <a:lstStyle/>
                    <a:p>
                      <a:pPr algn="ctr">
                        <a:lnSpc>
                          <a:spcPts val="2400"/>
                        </a:lnSpc>
                        <a:spcAft>
                          <a:spcPts val="0"/>
                        </a:spcAft>
                      </a:pPr>
                      <a:r>
                        <a:rPr lang="zh-TW" sz="1800" b="1" kern="0" dirty="0">
                          <a:solidFill>
                            <a:schemeClr val="tx1"/>
                          </a:solidFill>
                          <a:effectLst/>
                          <a:latin typeface="標楷體" panose="03000509000000000000" pitchFamily="65" charset="-120"/>
                          <a:ea typeface="標楷體" panose="03000509000000000000" pitchFamily="65" charset="-120"/>
                          <a:cs typeface="細明體"/>
                        </a:rPr>
                        <a:t>項目</a:t>
                      </a:r>
                      <a:endParaRPr lang="zh-TW" sz="1800" kern="150" dirty="0">
                        <a:solidFill>
                          <a:schemeClr val="tx1"/>
                        </a:solidFill>
                        <a:effectLst/>
                        <a:latin typeface="標楷體" panose="03000509000000000000" pitchFamily="65" charset="-120"/>
                        <a:ea typeface="標楷體" panose="03000509000000000000" pitchFamily="65" charset="-120"/>
                      </a:endParaRPr>
                    </a:p>
                  </a:txBody>
                  <a:tcPr marL="68580" marR="68580" marT="0" marB="0" anchor="ctr"/>
                </a:tc>
                <a:tc>
                  <a:txBody>
                    <a:bodyPr/>
                    <a:lstStyle/>
                    <a:p>
                      <a:pPr algn="ctr">
                        <a:lnSpc>
                          <a:spcPts val="2400"/>
                        </a:lnSpc>
                        <a:spcAft>
                          <a:spcPts val="0"/>
                        </a:spcAft>
                      </a:pPr>
                      <a:r>
                        <a:rPr lang="zh-TW" sz="1800" b="1" kern="0" dirty="0">
                          <a:solidFill>
                            <a:schemeClr val="tx1"/>
                          </a:solidFill>
                          <a:effectLst/>
                          <a:latin typeface="標楷體" panose="03000509000000000000" pitchFamily="65" charset="-120"/>
                          <a:ea typeface="標楷體" panose="03000509000000000000" pitchFamily="65" charset="-120"/>
                          <a:cs typeface="細明體"/>
                        </a:rPr>
                        <a:t>語言</a:t>
                      </a:r>
                      <a:endParaRPr lang="zh-TW" sz="1800" kern="150" dirty="0">
                        <a:solidFill>
                          <a:schemeClr val="tx1"/>
                        </a:solidFill>
                        <a:effectLst/>
                        <a:latin typeface="標楷體" panose="03000509000000000000" pitchFamily="65" charset="-120"/>
                        <a:ea typeface="標楷體" panose="03000509000000000000" pitchFamily="65" charset="-120"/>
                      </a:endParaRPr>
                    </a:p>
                  </a:txBody>
                  <a:tcPr marL="68580" marR="68580" marT="0" marB="0" anchor="ctr"/>
                </a:tc>
                <a:tc>
                  <a:txBody>
                    <a:bodyPr/>
                    <a:lstStyle/>
                    <a:p>
                      <a:pPr algn="ctr">
                        <a:lnSpc>
                          <a:spcPct val="100000"/>
                        </a:lnSpc>
                        <a:spcAft>
                          <a:spcPts val="0"/>
                        </a:spcAft>
                      </a:pPr>
                      <a:r>
                        <a:rPr lang="zh-TW" sz="1800" b="1" kern="0" dirty="0">
                          <a:solidFill>
                            <a:schemeClr val="tx1"/>
                          </a:solidFill>
                          <a:effectLst/>
                          <a:latin typeface="標楷體" panose="03000509000000000000" pitchFamily="65" charset="-120"/>
                          <a:ea typeface="標楷體" panose="03000509000000000000" pitchFamily="65" charset="-120"/>
                          <a:cs typeface="細明體"/>
                        </a:rPr>
                        <a:t>每人每學期</a:t>
                      </a:r>
                      <a:endParaRPr lang="en-US" altLang="zh-TW" sz="1800" b="1" kern="0" dirty="0">
                        <a:solidFill>
                          <a:schemeClr val="tx1"/>
                        </a:solidFill>
                        <a:effectLst/>
                        <a:latin typeface="標楷體" panose="03000509000000000000" pitchFamily="65" charset="-120"/>
                        <a:ea typeface="標楷體" panose="03000509000000000000" pitchFamily="65" charset="-120"/>
                        <a:cs typeface="細明體"/>
                      </a:endParaRPr>
                    </a:p>
                    <a:p>
                      <a:pPr algn="ctr">
                        <a:lnSpc>
                          <a:spcPct val="100000"/>
                        </a:lnSpc>
                        <a:spcAft>
                          <a:spcPts val="0"/>
                        </a:spcAft>
                      </a:pPr>
                      <a:r>
                        <a:rPr lang="zh-TW" sz="1800" b="1" kern="0" dirty="0">
                          <a:solidFill>
                            <a:schemeClr val="tx1"/>
                          </a:solidFill>
                          <a:effectLst/>
                          <a:latin typeface="標楷體" panose="03000509000000000000" pitchFamily="65" charset="-120"/>
                          <a:ea typeface="標楷體" panose="03000509000000000000" pitchFamily="65" charset="-120"/>
                          <a:cs typeface="細明體"/>
                        </a:rPr>
                        <a:t>補助基準</a:t>
                      </a:r>
                      <a:endParaRPr lang="zh-TW" sz="1800" kern="150" dirty="0">
                        <a:solidFill>
                          <a:schemeClr val="tx1"/>
                        </a:solidFill>
                        <a:effectLst/>
                        <a:latin typeface="標楷體" panose="03000509000000000000" pitchFamily="65" charset="-120"/>
                        <a:ea typeface="標楷體" panose="03000509000000000000" pitchFamily="65" charset="-120"/>
                      </a:endParaRPr>
                    </a:p>
                  </a:txBody>
                  <a:tcPr marL="68580" marR="68580" marT="0" marB="0" anchor="ctr"/>
                </a:tc>
                <a:tc>
                  <a:txBody>
                    <a:bodyPr/>
                    <a:lstStyle/>
                    <a:p>
                      <a:pPr algn="ctr">
                        <a:lnSpc>
                          <a:spcPts val="2400"/>
                        </a:lnSpc>
                        <a:spcAft>
                          <a:spcPts val="0"/>
                        </a:spcAft>
                      </a:pPr>
                      <a:r>
                        <a:rPr lang="zh-TW" sz="1800" b="1" kern="0" dirty="0">
                          <a:solidFill>
                            <a:schemeClr val="tx1"/>
                          </a:solidFill>
                          <a:effectLst/>
                          <a:latin typeface="標楷體" panose="03000509000000000000" pitchFamily="65" charset="-120"/>
                          <a:ea typeface="標楷體" panose="03000509000000000000" pitchFamily="65" charset="-120"/>
                          <a:cs typeface="細明體"/>
                        </a:rPr>
                        <a:t>金額</a:t>
                      </a:r>
                      <a:r>
                        <a:rPr lang="en-US" sz="1800" b="1" kern="0" dirty="0">
                          <a:solidFill>
                            <a:schemeClr val="tx1"/>
                          </a:solidFill>
                          <a:effectLst/>
                          <a:latin typeface="標楷體" panose="03000509000000000000" pitchFamily="65" charset="-120"/>
                          <a:ea typeface="標楷體" panose="03000509000000000000" pitchFamily="65" charset="-120"/>
                          <a:cs typeface="細明體"/>
                        </a:rPr>
                        <a:t>(</a:t>
                      </a:r>
                      <a:r>
                        <a:rPr lang="zh-TW" sz="1800" b="1" kern="0" dirty="0">
                          <a:solidFill>
                            <a:schemeClr val="tx1"/>
                          </a:solidFill>
                          <a:effectLst/>
                          <a:latin typeface="標楷體" panose="03000509000000000000" pitchFamily="65" charset="-120"/>
                          <a:ea typeface="標楷體" panose="03000509000000000000" pitchFamily="65" charset="-120"/>
                          <a:cs typeface="細明體"/>
                        </a:rPr>
                        <a:t>元</a:t>
                      </a:r>
                      <a:r>
                        <a:rPr lang="en-US" sz="1800" b="1" kern="0" dirty="0">
                          <a:solidFill>
                            <a:schemeClr val="tx1"/>
                          </a:solidFill>
                          <a:effectLst/>
                          <a:latin typeface="標楷體" panose="03000509000000000000" pitchFamily="65" charset="-120"/>
                          <a:ea typeface="標楷體" panose="03000509000000000000" pitchFamily="65" charset="-120"/>
                          <a:cs typeface="細明體"/>
                        </a:rPr>
                        <a:t>)</a:t>
                      </a:r>
                      <a:endParaRPr lang="zh-TW" sz="1800" kern="150" dirty="0">
                        <a:solidFill>
                          <a:schemeClr val="tx1"/>
                        </a:solidFill>
                        <a:effectLst/>
                        <a:latin typeface="標楷體" panose="03000509000000000000" pitchFamily="65" charset="-120"/>
                        <a:ea typeface="標楷體" panose="03000509000000000000" pitchFamily="65" charset="-120"/>
                      </a:endParaRPr>
                    </a:p>
                  </a:txBody>
                  <a:tcPr marL="68580" marR="68580" marT="0" marB="0" anchor="ctr"/>
                </a:tc>
                <a:tc>
                  <a:txBody>
                    <a:bodyPr/>
                    <a:lstStyle/>
                    <a:p>
                      <a:pPr algn="ctr">
                        <a:lnSpc>
                          <a:spcPts val="2400"/>
                        </a:lnSpc>
                        <a:spcAft>
                          <a:spcPts val="0"/>
                        </a:spcAft>
                      </a:pPr>
                      <a:r>
                        <a:rPr lang="zh-TW" sz="1800" b="1" kern="0" dirty="0">
                          <a:solidFill>
                            <a:schemeClr val="tx1"/>
                          </a:solidFill>
                          <a:effectLst/>
                          <a:latin typeface="標楷體" panose="03000509000000000000" pitchFamily="65" charset="-120"/>
                          <a:ea typeface="標楷體" panose="03000509000000000000" pitchFamily="65" charset="-120"/>
                          <a:cs typeface="細明體"/>
                        </a:rPr>
                        <a:t>備註</a:t>
                      </a:r>
                      <a:endParaRPr lang="zh-TW" sz="1800" kern="150" dirty="0">
                        <a:solidFill>
                          <a:schemeClr val="tx1"/>
                        </a:solidFill>
                        <a:effectLst/>
                        <a:latin typeface="標楷體" panose="03000509000000000000" pitchFamily="65" charset="-120"/>
                        <a:ea typeface="標楷體" panose="03000509000000000000" pitchFamily="65" charset="-120"/>
                      </a:endParaRPr>
                    </a:p>
                  </a:txBody>
                  <a:tcPr marL="68580" marR="68580" marT="0" marB="0" anchor="ctr"/>
                </a:tc>
                <a:extLst>
                  <a:ext uri="{0D108BD9-81ED-4DB2-BD59-A6C34878D82A}">
                    <a16:rowId xmlns="" xmlns:a16="http://schemas.microsoft.com/office/drawing/2014/main" val="10000"/>
                  </a:ext>
                </a:extLst>
              </a:tr>
              <a:tr h="470520">
                <a:tc rowSpan="3">
                  <a:txBody>
                    <a:bodyPr/>
                    <a:lstStyle/>
                    <a:p>
                      <a:pPr algn="ctr">
                        <a:lnSpc>
                          <a:spcPct val="100000"/>
                        </a:lnSpc>
                      </a:pPr>
                      <a:r>
                        <a:rPr lang="zh-TW" altLang="en-US" sz="1800" dirty="0">
                          <a:latin typeface="標楷體" panose="03000509000000000000" pitchFamily="65" charset="-120"/>
                          <a:ea typeface="標楷體" panose="03000509000000000000" pitchFamily="65" charset="-120"/>
                        </a:rPr>
                        <a:t>非</a:t>
                      </a:r>
                      <a:endParaRPr lang="en-US" altLang="zh-TW" sz="1800" dirty="0">
                        <a:latin typeface="標楷體" panose="03000509000000000000" pitchFamily="65" charset="-120"/>
                        <a:ea typeface="標楷體" panose="03000509000000000000" pitchFamily="65" charset="-120"/>
                      </a:endParaRPr>
                    </a:p>
                    <a:p>
                      <a:pPr algn="ctr">
                        <a:lnSpc>
                          <a:spcPct val="100000"/>
                        </a:lnSpc>
                      </a:pPr>
                      <a:r>
                        <a:rPr lang="zh-TW" altLang="en-US" sz="1800" dirty="0">
                          <a:latin typeface="標楷體" panose="03000509000000000000" pitchFamily="65" charset="-120"/>
                          <a:ea typeface="標楷體" panose="03000509000000000000" pitchFamily="65" charset="-120"/>
                        </a:rPr>
                        <a:t>跨</a:t>
                      </a:r>
                      <a:endParaRPr lang="en-US" altLang="zh-TW" sz="1800" dirty="0">
                        <a:latin typeface="標楷體" panose="03000509000000000000" pitchFamily="65" charset="-120"/>
                        <a:ea typeface="標楷體" panose="03000509000000000000" pitchFamily="65" charset="-120"/>
                      </a:endParaRPr>
                    </a:p>
                    <a:p>
                      <a:pPr algn="ctr">
                        <a:lnSpc>
                          <a:spcPct val="100000"/>
                        </a:lnSpc>
                      </a:pPr>
                      <a:r>
                        <a:rPr lang="zh-TW" altLang="en-US" sz="1800" dirty="0">
                          <a:latin typeface="標楷體" panose="03000509000000000000" pitchFamily="65" charset="-120"/>
                          <a:ea typeface="標楷體" panose="03000509000000000000" pitchFamily="65" charset="-120"/>
                        </a:rPr>
                        <a:t>校</a:t>
                      </a:r>
                    </a:p>
                  </a:txBody>
                  <a:tcPr anchor="ctr">
                    <a:solidFill>
                      <a:srgbClr val="92D050"/>
                    </a:solidFill>
                  </a:tcPr>
                </a:tc>
                <a:tc>
                  <a:txBody>
                    <a:bodyPr/>
                    <a:lstStyle/>
                    <a:p>
                      <a:pPr algn="ctr">
                        <a:lnSpc>
                          <a:spcPct val="100000"/>
                        </a:lnSpc>
                        <a:spcAft>
                          <a:spcPts val="0"/>
                        </a:spcAft>
                      </a:pPr>
                      <a:r>
                        <a:rPr lang="zh-TW" sz="1800" kern="0" dirty="0">
                          <a:solidFill>
                            <a:srgbClr val="000000"/>
                          </a:solidFill>
                          <a:effectLst/>
                          <a:latin typeface="標楷體" panose="03000509000000000000" pitchFamily="65" charset="-120"/>
                          <a:ea typeface="標楷體" panose="03000509000000000000" pitchFamily="65" charset="-120"/>
                          <a:cs typeface="細明體"/>
                        </a:rPr>
                        <a:t>閩南語、客家語</a:t>
                      </a:r>
                      <a:endParaRPr lang="zh-TW" sz="1800" kern="150" dirty="0">
                        <a:effectLst/>
                        <a:latin typeface="標楷體" panose="03000509000000000000" pitchFamily="65" charset="-120"/>
                        <a:ea typeface="標楷體" panose="03000509000000000000" pitchFamily="65" charset="-120"/>
                      </a:endParaRPr>
                    </a:p>
                  </a:txBody>
                  <a:tcPr marL="68580" marR="68580" marT="0" marB="0" anchor="ctr">
                    <a:solidFill>
                      <a:srgbClr val="92D050"/>
                    </a:solidFill>
                  </a:tcPr>
                </a:tc>
                <a:tc>
                  <a:txBody>
                    <a:bodyPr/>
                    <a:lstStyle/>
                    <a:p>
                      <a:pPr algn="ctr">
                        <a:lnSpc>
                          <a:spcPct val="100000"/>
                        </a:lnSpc>
                        <a:spcAft>
                          <a:spcPts val="0"/>
                        </a:spcAft>
                      </a:pPr>
                      <a:r>
                        <a:rPr lang="zh-TW" sz="1800" kern="0" dirty="0">
                          <a:solidFill>
                            <a:srgbClr val="000000"/>
                          </a:solidFill>
                          <a:effectLst/>
                          <a:latin typeface="標楷體" panose="03000509000000000000" pitchFamily="65" charset="-120"/>
                          <a:ea typeface="標楷體" panose="03000509000000000000" pitchFamily="65" charset="-120"/>
                          <a:cs typeface="細明體"/>
                        </a:rPr>
                        <a:t>不分地區</a:t>
                      </a:r>
                      <a:endParaRPr lang="zh-TW" sz="1800" kern="150" dirty="0">
                        <a:effectLst/>
                        <a:latin typeface="標楷體" panose="03000509000000000000" pitchFamily="65" charset="-120"/>
                        <a:ea typeface="標楷體" panose="03000509000000000000" pitchFamily="65" charset="-120"/>
                      </a:endParaRPr>
                    </a:p>
                  </a:txBody>
                  <a:tcPr marL="68580" marR="68580" marT="0" marB="0" anchor="ctr">
                    <a:solidFill>
                      <a:srgbClr val="92D050"/>
                    </a:solidFill>
                  </a:tcPr>
                </a:tc>
                <a:tc>
                  <a:txBody>
                    <a:bodyPr/>
                    <a:lstStyle/>
                    <a:p>
                      <a:pPr algn="ctr">
                        <a:lnSpc>
                          <a:spcPct val="100000"/>
                        </a:lnSpc>
                        <a:spcAft>
                          <a:spcPts val="0"/>
                        </a:spcAft>
                      </a:pPr>
                      <a:r>
                        <a:rPr lang="en-US" sz="1800" kern="0" dirty="0">
                          <a:solidFill>
                            <a:srgbClr val="000000"/>
                          </a:solidFill>
                          <a:effectLst/>
                          <a:latin typeface="標楷體" panose="03000509000000000000" pitchFamily="65" charset="-120"/>
                          <a:ea typeface="標楷體" panose="03000509000000000000" pitchFamily="65" charset="-120"/>
                          <a:cs typeface="細明體"/>
                        </a:rPr>
                        <a:t>2000</a:t>
                      </a:r>
                      <a:endParaRPr lang="zh-TW" sz="1800" kern="150" dirty="0">
                        <a:effectLst/>
                        <a:latin typeface="標楷體" panose="03000509000000000000" pitchFamily="65" charset="-120"/>
                        <a:ea typeface="標楷體" panose="03000509000000000000" pitchFamily="65" charset="-120"/>
                      </a:endParaRPr>
                    </a:p>
                  </a:txBody>
                  <a:tcPr marL="68580" marR="68580" marT="0" marB="0" anchor="ctr">
                    <a:solidFill>
                      <a:srgbClr val="92D050"/>
                    </a:solidFill>
                  </a:tcPr>
                </a:tc>
                <a:tc rowSpan="9">
                  <a:txBody>
                    <a:bodyPr/>
                    <a:lstStyle/>
                    <a:p>
                      <a:r>
                        <a:rPr lang="zh-TW" altLang="zh-TW" sz="1600" kern="1200" dirty="0">
                          <a:solidFill>
                            <a:schemeClr val="dk1"/>
                          </a:solidFill>
                          <a:effectLst/>
                          <a:latin typeface="+mn-lt"/>
                          <a:ea typeface="+mn-ea"/>
                          <a:cs typeface="+mn-cs"/>
                        </a:rPr>
                        <a:t>偏遠地區</a:t>
                      </a:r>
                    </a:p>
                    <a:p>
                      <a:r>
                        <a:rPr lang="zh-TW" altLang="zh-TW" sz="1600" kern="1200" dirty="0">
                          <a:solidFill>
                            <a:schemeClr val="dk1"/>
                          </a:solidFill>
                          <a:effectLst/>
                          <a:latin typeface="+mn-lt"/>
                          <a:ea typeface="+mn-ea"/>
                          <a:cs typeface="+mn-cs"/>
                        </a:rPr>
                        <a:t>（含一般偏遠地區及特殊偏遠地區）</a:t>
                      </a:r>
                      <a:endParaRPr lang="en-US" altLang="zh-TW" sz="1600" kern="1200" dirty="0">
                        <a:solidFill>
                          <a:schemeClr val="dk1"/>
                        </a:solidFill>
                        <a:effectLst/>
                        <a:latin typeface="+mn-lt"/>
                        <a:ea typeface="+mn-ea"/>
                        <a:cs typeface="+mn-cs"/>
                      </a:endParaRPr>
                    </a:p>
                    <a:p>
                      <a:endParaRPr lang="en-US" altLang="zh-TW" sz="1800" kern="1200" dirty="0">
                        <a:solidFill>
                          <a:schemeClr val="dk1"/>
                        </a:solidFill>
                        <a:effectLst/>
                        <a:latin typeface="+mn-lt"/>
                        <a:ea typeface="+mn-ea"/>
                        <a:cs typeface="+mn-cs"/>
                      </a:endParaRPr>
                    </a:p>
                    <a:p>
                      <a:endParaRPr lang="en-US" altLang="zh-TW" sz="1800" kern="1200" dirty="0">
                        <a:solidFill>
                          <a:schemeClr val="dk1"/>
                        </a:solidFill>
                        <a:effectLst/>
                        <a:latin typeface="+mn-lt"/>
                        <a:ea typeface="+mn-ea"/>
                        <a:cs typeface="+mn-cs"/>
                      </a:endParaRPr>
                    </a:p>
                    <a:p>
                      <a:r>
                        <a:rPr lang="zh-TW" altLang="zh-TW" sz="1600" kern="1200" dirty="0">
                          <a:solidFill>
                            <a:schemeClr val="dk1"/>
                          </a:solidFill>
                          <a:effectLst/>
                          <a:latin typeface="+mn-lt"/>
                          <a:ea typeface="+mn-ea"/>
                          <a:cs typeface="+mn-cs"/>
                        </a:rPr>
                        <a:t>教育部國民及學前教育署補助辦理原住民族語及英語教學作業實施要點</a:t>
                      </a:r>
                      <a:endParaRPr lang="zh-TW" altLang="en-US" sz="1800" dirty="0">
                        <a:latin typeface="標楷體" panose="03000509000000000000" pitchFamily="65" charset="-120"/>
                        <a:ea typeface="標楷體" panose="03000509000000000000" pitchFamily="65" charset="-120"/>
                      </a:endParaRPr>
                    </a:p>
                  </a:txBody>
                  <a:tcPr/>
                </a:tc>
                <a:extLst>
                  <a:ext uri="{0D108BD9-81ED-4DB2-BD59-A6C34878D82A}">
                    <a16:rowId xmlns="" xmlns:a16="http://schemas.microsoft.com/office/drawing/2014/main" val="10001"/>
                  </a:ext>
                </a:extLst>
              </a:tr>
              <a:tr h="489199">
                <a:tc vMerge="1">
                  <a:txBody>
                    <a:bodyPr/>
                    <a:lstStyle/>
                    <a:p>
                      <a:pPr>
                        <a:lnSpc>
                          <a:spcPct val="100000"/>
                        </a:lnSpc>
                      </a:pPr>
                      <a:endParaRPr lang="zh-TW" altLang="en-US" sz="1800" dirty="0">
                        <a:latin typeface="標楷體" panose="03000509000000000000" pitchFamily="65" charset="-120"/>
                        <a:ea typeface="標楷體" panose="03000509000000000000" pitchFamily="65" charset="-120"/>
                      </a:endParaRPr>
                    </a:p>
                  </a:txBody>
                  <a:tcPr>
                    <a:solidFill>
                      <a:srgbClr val="FFC000"/>
                    </a:solidFill>
                  </a:tcPr>
                </a:tc>
                <a:tc rowSpan="2">
                  <a:txBody>
                    <a:bodyPr/>
                    <a:lstStyle/>
                    <a:p>
                      <a:pPr algn="ctr">
                        <a:lnSpc>
                          <a:spcPct val="100000"/>
                        </a:lnSpc>
                      </a:pPr>
                      <a:r>
                        <a:rPr lang="zh-TW" altLang="en-US" sz="1800" dirty="0">
                          <a:latin typeface="標楷體" panose="03000509000000000000" pitchFamily="65" charset="-120"/>
                          <a:ea typeface="標楷體" panose="03000509000000000000" pitchFamily="65" charset="-120"/>
                        </a:rPr>
                        <a:t>原住民族語</a:t>
                      </a:r>
                    </a:p>
                  </a:txBody>
                  <a:tcPr anchor="ctr">
                    <a:solidFill>
                      <a:srgbClr val="FFC000"/>
                    </a:solidFill>
                  </a:tcPr>
                </a:tc>
                <a:tc>
                  <a:txBody>
                    <a:bodyPr/>
                    <a:lstStyle/>
                    <a:p>
                      <a:pPr algn="ctr">
                        <a:lnSpc>
                          <a:spcPct val="100000"/>
                        </a:lnSpc>
                        <a:spcAft>
                          <a:spcPts val="0"/>
                        </a:spcAft>
                      </a:pPr>
                      <a:r>
                        <a:rPr lang="zh-TW" sz="1800" kern="0" dirty="0">
                          <a:solidFill>
                            <a:srgbClr val="000000"/>
                          </a:solidFill>
                          <a:effectLst/>
                          <a:latin typeface="標楷體" panose="03000509000000000000" pitchFamily="65" charset="-120"/>
                          <a:ea typeface="標楷體" panose="03000509000000000000" pitchFamily="65" charset="-120"/>
                          <a:cs typeface="細明體"/>
                        </a:rPr>
                        <a:t>一般地區</a:t>
                      </a:r>
                      <a:endParaRPr lang="zh-TW" sz="1800" kern="150" dirty="0">
                        <a:effectLst/>
                        <a:latin typeface="標楷體" panose="03000509000000000000" pitchFamily="65" charset="-120"/>
                        <a:ea typeface="標楷體" panose="03000509000000000000" pitchFamily="65" charset="-120"/>
                      </a:endParaRPr>
                    </a:p>
                  </a:txBody>
                  <a:tcPr marL="68580" marR="68580" marT="0" marB="0" anchor="ctr">
                    <a:solidFill>
                      <a:srgbClr val="FFC000"/>
                    </a:solidFill>
                  </a:tcPr>
                </a:tc>
                <a:tc>
                  <a:txBody>
                    <a:bodyPr/>
                    <a:lstStyle/>
                    <a:p>
                      <a:pPr algn="ctr">
                        <a:lnSpc>
                          <a:spcPct val="100000"/>
                        </a:lnSpc>
                        <a:spcAft>
                          <a:spcPts val="0"/>
                        </a:spcAft>
                      </a:pPr>
                      <a:r>
                        <a:rPr lang="en-US" sz="1800" kern="0" dirty="0">
                          <a:solidFill>
                            <a:srgbClr val="000000"/>
                          </a:solidFill>
                          <a:effectLst/>
                          <a:latin typeface="標楷體" panose="03000509000000000000" pitchFamily="65" charset="-120"/>
                          <a:ea typeface="標楷體" panose="03000509000000000000" pitchFamily="65" charset="-120"/>
                          <a:cs typeface="細明體"/>
                        </a:rPr>
                        <a:t>2000</a:t>
                      </a:r>
                      <a:endParaRPr lang="zh-TW" sz="1800" kern="150" dirty="0">
                        <a:effectLst/>
                        <a:latin typeface="標楷體" panose="03000509000000000000" pitchFamily="65" charset="-120"/>
                        <a:ea typeface="標楷體" panose="03000509000000000000" pitchFamily="65" charset="-120"/>
                      </a:endParaRPr>
                    </a:p>
                  </a:txBody>
                  <a:tcPr marL="68580" marR="68580" marT="0" marB="0" anchor="ctr">
                    <a:solidFill>
                      <a:srgbClr val="FFC000"/>
                    </a:solidFill>
                  </a:tcPr>
                </a:tc>
                <a:tc vMerge="1">
                  <a:txBody>
                    <a:bodyPr/>
                    <a:lstStyle/>
                    <a:p>
                      <a:pPr>
                        <a:lnSpc>
                          <a:spcPct val="100000"/>
                        </a:lnSpc>
                      </a:pPr>
                      <a:endParaRPr lang="zh-TW" altLang="en-US" sz="1800" dirty="0">
                        <a:latin typeface="標楷體" panose="03000509000000000000" pitchFamily="65" charset="-120"/>
                        <a:ea typeface="標楷體" panose="03000509000000000000" pitchFamily="65" charset="-120"/>
                      </a:endParaRPr>
                    </a:p>
                  </a:txBody>
                  <a:tcPr/>
                </a:tc>
                <a:extLst>
                  <a:ext uri="{0D108BD9-81ED-4DB2-BD59-A6C34878D82A}">
                    <a16:rowId xmlns="" xmlns:a16="http://schemas.microsoft.com/office/drawing/2014/main" val="10002"/>
                  </a:ext>
                </a:extLst>
              </a:tr>
              <a:tr h="478904">
                <a:tc vMerge="1">
                  <a:txBody>
                    <a:bodyPr/>
                    <a:lstStyle/>
                    <a:p>
                      <a:pPr>
                        <a:lnSpc>
                          <a:spcPct val="100000"/>
                        </a:lnSpc>
                      </a:pPr>
                      <a:endParaRPr lang="zh-TW" altLang="en-US" sz="1800" dirty="0">
                        <a:latin typeface="標楷體" panose="03000509000000000000" pitchFamily="65" charset="-120"/>
                        <a:ea typeface="標楷體" panose="03000509000000000000" pitchFamily="65" charset="-120"/>
                      </a:endParaRPr>
                    </a:p>
                  </a:txBody>
                  <a:tcPr>
                    <a:solidFill>
                      <a:srgbClr val="FFC000"/>
                    </a:solidFill>
                  </a:tcPr>
                </a:tc>
                <a:tc vMerge="1">
                  <a:txBody>
                    <a:bodyPr/>
                    <a:lstStyle/>
                    <a:p>
                      <a:pPr algn="ctr">
                        <a:lnSpc>
                          <a:spcPct val="100000"/>
                        </a:lnSpc>
                      </a:pPr>
                      <a:endParaRPr lang="zh-TW" altLang="en-US" sz="1800" dirty="0">
                        <a:latin typeface="標楷體" panose="03000509000000000000" pitchFamily="65" charset="-120"/>
                        <a:ea typeface="標楷體" panose="03000509000000000000" pitchFamily="65" charset="-120"/>
                      </a:endParaRPr>
                    </a:p>
                  </a:txBody>
                  <a:tcPr anchor="ctr">
                    <a:solidFill>
                      <a:srgbClr val="FFC000"/>
                    </a:solidFill>
                  </a:tcPr>
                </a:tc>
                <a:tc>
                  <a:txBody>
                    <a:bodyPr/>
                    <a:lstStyle/>
                    <a:p>
                      <a:pPr algn="ctr">
                        <a:lnSpc>
                          <a:spcPct val="100000"/>
                        </a:lnSpc>
                        <a:spcAft>
                          <a:spcPts val="0"/>
                        </a:spcAft>
                      </a:pPr>
                      <a:r>
                        <a:rPr lang="zh-TW" sz="1800" kern="0" dirty="0">
                          <a:solidFill>
                            <a:srgbClr val="000000"/>
                          </a:solidFill>
                          <a:effectLst/>
                          <a:latin typeface="標楷體" panose="03000509000000000000" pitchFamily="65" charset="-120"/>
                          <a:ea typeface="標楷體" panose="03000509000000000000" pitchFamily="65" charset="-120"/>
                          <a:cs typeface="細明體"/>
                        </a:rPr>
                        <a:t>偏遠地區</a:t>
                      </a:r>
                      <a:endParaRPr lang="zh-TW" sz="1800" kern="150" dirty="0">
                        <a:effectLst/>
                        <a:latin typeface="標楷體" panose="03000509000000000000" pitchFamily="65" charset="-120"/>
                        <a:ea typeface="標楷體" panose="03000509000000000000" pitchFamily="65" charset="-120"/>
                      </a:endParaRPr>
                    </a:p>
                  </a:txBody>
                  <a:tcPr marL="68580" marR="68580" marT="0" marB="0" anchor="ctr">
                    <a:solidFill>
                      <a:srgbClr val="FFC000"/>
                    </a:solidFill>
                  </a:tcPr>
                </a:tc>
                <a:tc>
                  <a:txBody>
                    <a:bodyPr/>
                    <a:lstStyle/>
                    <a:p>
                      <a:pPr algn="ctr">
                        <a:lnSpc>
                          <a:spcPct val="100000"/>
                        </a:lnSpc>
                        <a:spcAft>
                          <a:spcPts val="0"/>
                        </a:spcAft>
                      </a:pPr>
                      <a:r>
                        <a:rPr lang="en-US" sz="1800" kern="0" dirty="0">
                          <a:solidFill>
                            <a:srgbClr val="000000"/>
                          </a:solidFill>
                          <a:effectLst/>
                          <a:latin typeface="標楷體" panose="03000509000000000000" pitchFamily="65" charset="-120"/>
                          <a:ea typeface="標楷體" panose="03000509000000000000" pitchFamily="65" charset="-120"/>
                          <a:cs typeface="細明體"/>
                        </a:rPr>
                        <a:t>4000</a:t>
                      </a:r>
                      <a:endParaRPr lang="zh-TW" sz="1800" kern="150" dirty="0">
                        <a:effectLst/>
                        <a:latin typeface="標楷體" panose="03000509000000000000" pitchFamily="65" charset="-120"/>
                        <a:ea typeface="標楷體" panose="03000509000000000000" pitchFamily="65" charset="-120"/>
                      </a:endParaRPr>
                    </a:p>
                  </a:txBody>
                  <a:tcPr marL="68580" marR="68580" marT="0" marB="0" anchor="ctr">
                    <a:solidFill>
                      <a:srgbClr val="FFC000"/>
                    </a:solidFill>
                  </a:tcPr>
                </a:tc>
                <a:tc vMerge="1">
                  <a:txBody>
                    <a:bodyPr/>
                    <a:lstStyle/>
                    <a:p>
                      <a:pPr>
                        <a:lnSpc>
                          <a:spcPct val="100000"/>
                        </a:lnSpc>
                      </a:pPr>
                      <a:endParaRPr lang="zh-TW" altLang="en-US" sz="1800" dirty="0">
                        <a:latin typeface="標楷體" panose="03000509000000000000" pitchFamily="65" charset="-120"/>
                        <a:ea typeface="標楷體" panose="03000509000000000000" pitchFamily="65" charset="-120"/>
                      </a:endParaRPr>
                    </a:p>
                  </a:txBody>
                  <a:tcPr/>
                </a:tc>
                <a:extLst>
                  <a:ext uri="{0D108BD9-81ED-4DB2-BD59-A6C34878D82A}">
                    <a16:rowId xmlns="" xmlns:a16="http://schemas.microsoft.com/office/drawing/2014/main" val="10003"/>
                  </a:ext>
                </a:extLst>
              </a:tr>
              <a:tr h="457200">
                <a:tc rowSpan="5">
                  <a:txBody>
                    <a:bodyPr/>
                    <a:lstStyle/>
                    <a:p>
                      <a:pPr algn="ctr">
                        <a:lnSpc>
                          <a:spcPct val="100000"/>
                        </a:lnSpc>
                      </a:pPr>
                      <a:r>
                        <a:rPr lang="zh-TW" altLang="en-US" sz="1800" dirty="0">
                          <a:latin typeface="標楷體" panose="03000509000000000000" pitchFamily="65" charset="-120"/>
                          <a:ea typeface="標楷體" panose="03000509000000000000" pitchFamily="65" charset="-120"/>
                        </a:rPr>
                        <a:t>跨</a:t>
                      </a:r>
                      <a:endParaRPr lang="en-US" altLang="zh-TW" sz="1800" dirty="0">
                        <a:latin typeface="標楷體" panose="03000509000000000000" pitchFamily="65" charset="-120"/>
                        <a:ea typeface="標楷體" panose="03000509000000000000" pitchFamily="65" charset="-120"/>
                      </a:endParaRPr>
                    </a:p>
                    <a:p>
                      <a:pPr algn="ctr">
                        <a:lnSpc>
                          <a:spcPct val="100000"/>
                        </a:lnSpc>
                      </a:pPr>
                      <a:r>
                        <a:rPr lang="zh-TW" altLang="en-US" sz="1800" dirty="0">
                          <a:latin typeface="標楷體" panose="03000509000000000000" pitchFamily="65" charset="-120"/>
                          <a:ea typeface="標楷體" panose="03000509000000000000" pitchFamily="65" charset="-120"/>
                        </a:rPr>
                        <a:t>校</a:t>
                      </a:r>
                    </a:p>
                  </a:txBody>
                  <a:tcPr anchor="ctr">
                    <a:solidFill>
                      <a:srgbClr val="92D050"/>
                    </a:solidFill>
                  </a:tcPr>
                </a:tc>
                <a:tc>
                  <a:txBody>
                    <a:bodyPr/>
                    <a:lstStyle/>
                    <a:p>
                      <a:pPr algn="ctr">
                        <a:lnSpc>
                          <a:spcPts val="2400"/>
                        </a:lnSpc>
                        <a:spcAft>
                          <a:spcPts val="0"/>
                        </a:spcAft>
                      </a:pPr>
                      <a:r>
                        <a:rPr lang="zh-TW" sz="1800" kern="0" dirty="0">
                          <a:solidFill>
                            <a:srgbClr val="000000"/>
                          </a:solidFill>
                          <a:effectLst/>
                          <a:latin typeface="標楷體" panose="03000509000000000000" pitchFamily="65" charset="-120"/>
                          <a:ea typeface="標楷體" panose="03000509000000000000" pitchFamily="65" charset="-120"/>
                          <a:cs typeface="細明體"/>
                        </a:rPr>
                        <a:t>閩南語、客家語</a:t>
                      </a:r>
                      <a:endParaRPr lang="zh-TW" sz="1800" kern="150" dirty="0">
                        <a:effectLst/>
                        <a:latin typeface="標楷體" panose="03000509000000000000" pitchFamily="65" charset="-120"/>
                        <a:ea typeface="標楷體" panose="03000509000000000000" pitchFamily="65" charset="-120"/>
                      </a:endParaRPr>
                    </a:p>
                  </a:txBody>
                  <a:tcPr marL="68580" marR="68580" marT="0" marB="0" anchor="ctr">
                    <a:solidFill>
                      <a:srgbClr val="92D050"/>
                    </a:solidFill>
                  </a:tcPr>
                </a:tc>
                <a:tc>
                  <a:txBody>
                    <a:bodyPr/>
                    <a:lstStyle/>
                    <a:p>
                      <a:pPr algn="ctr">
                        <a:lnSpc>
                          <a:spcPts val="2400"/>
                        </a:lnSpc>
                        <a:spcAft>
                          <a:spcPts val="0"/>
                        </a:spcAft>
                      </a:pPr>
                      <a:r>
                        <a:rPr lang="zh-TW" sz="1800" kern="0" dirty="0">
                          <a:solidFill>
                            <a:srgbClr val="000000"/>
                          </a:solidFill>
                          <a:effectLst/>
                          <a:latin typeface="標楷體" panose="03000509000000000000" pitchFamily="65" charset="-120"/>
                          <a:ea typeface="標楷體" panose="03000509000000000000" pitchFamily="65" charset="-120"/>
                          <a:cs typeface="細明體"/>
                        </a:rPr>
                        <a:t>不分地區</a:t>
                      </a:r>
                      <a:endParaRPr lang="zh-TW" sz="1800" kern="150" dirty="0">
                        <a:effectLst/>
                        <a:latin typeface="標楷體" panose="03000509000000000000" pitchFamily="65" charset="-120"/>
                        <a:ea typeface="標楷體" panose="03000509000000000000" pitchFamily="65" charset="-120"/>
                      </a:endParaRPr>
                    </a:p>
                  </a:txBody>
                  <a:tcPr marL="68580" marR="68580" marT="0" marB="0" anchor="ctr">
                    <a:solidFill>
                      <a:srgbClr val="92D050"/>
                    </a:solidFill>
                  </a:tcPr>
                </a:tc>
                <a:tc>
                  <a:txBody>
                    <a:bodyPr/>
                    <a:lstStyle/>
                    <a:p>
                      <a:pPr algn="ctr">
                        <a:lnSpc>
                          <a:spcPts val="2400"/>
                        </a:lnSpc>
                        <a:spcAft>
                          <a:spcPts val="0"/>
                        </a:spcAft>
                      </a:pPr>
                      <a:r>
                        <a:rPr lang="en-US" sz="1800" kern="0" dirty="0">
                          <a:solidFill>
                            <a:srgbClr val="000000"/>
                          </a:solidFill>
                          <a:effectLst/>
                          <a:latin typeface="標楷體" panose="03000509000000000000" pitchFamily="65" charset="-120"/>
                          <a:ea typeface="標楷體" panose="03000509000000000000" pitchFamily="65" charset="-120"/>
                          <a:cs typeface="細明體"/>
                        </a:rPr>
                        <a:t>3000</a:t>
                      </a:r>
                      <a:endParaRPr lang="zh-TW" sz="1800" kern="150" dirty="0">
                        <a:effectLst/>
                        <a:latin typeface="標楷體" panose="03000509000000000000" pitchFamily="65" charset="-120"/>
                        <a:ea typeface="標楷體" panose="03000509000000000000" pitchFamily="65" charset="-120"/>
                      </a:endParaRPr>
                    </a:p>
                  </a:txBody>
                  <a:tcPr marL="68580" marR="68580" marT="0" marB="0" anchor="ctr">
                    <a:solidFill>
                      <a:srgbClr val="92D050"/>
                    </a:solidFill>
                  </a:tcPr>
                </a:tc>
                <a:tc vMerge="1">
                  <a:txBody>
                    <a:bodyPr/>
                    <a:lstStyle/>
                    <a:p>
                      <a:pPr algn="ctr">
                        <a:lnSpc>
                          <a:spcPct val="100000"/>
                        </a:lnSpc>
                      </a:pPr>
                      <a:endParaRPr lang="zh-TW" altLang="en-US" sz="1800" dirty="0">
                        <a:latin typeface="標楷體" panose="03000509000000000000" pitchFamily="65" charset="-120"/>
                        <a:ea typeface="標楷體" panose="03000509000000000000" pitchFamily="65" charset="-120"/>
                      </a:endParaRPr>
                    </a:p>
                  </a:txBody>
                  <a:tcPr/>
                </a:tc>
                <a:extLst>
                  <a:ext uri="{0D108BD9-81ED-4DB2-BD59-A6C34878D82A}">
                    <a16:rowId xmlns="" xmlns:a16="http://schemas.microsoft.com/office/drawing/2014/main" val="10004"/>
                  </a:ext>
                </a:extLst>
              </a:tr>
              <a:tr h="432048">
                <a:tc vMerge="1">
                  <a:txBody>
                    <a:bodyPr/>
                    <a:lstStyle/>
                    <a:p>
                      <a:pPr>
                        <a:lnSpc>
                          <a:spcPct val="100000"/>
                        </a:lnSpc>
                      </a:pPr>
                      <a:endParaRPr lang="zh-TW" altLang="en-US" sz="1800" dirty="0">
                        <a:latin typeface="標楷體" panose="03000509000000000000" pitchFamily="65" charset="-120"/>
                        <a:ea typeface="標楷體" panose="03000509000000000000" pitchFamily="65" charset="-120"/>
                      </a:endParaRPr>
                    </a:p>
                  </a:txBody>
                  <a:tcPr>
                    <a:solidFill>
                      <a:srgbClr val="FFC000"/>
                    </a:solidFill>
                  </a:tcPr>
                </a:tc>
                <a:tc rowSpan="4">
                  <a:txBody>
                    <a:bodyPr/>
                    <a:lstStyle/>
                    <a:p>
                      <a:pPr algn="ctr">
                        <a:lnSpc>
                          <a:spcPct val="100000"/>
                        </a:lnSpc>
                      </a:pPr>
                      <a:r>
                        <a:rPr lang="zh-TW" altLang="en-US" sz="1800" dirty="0">
                          <a:latin typeface="標楷體" panose="03000509000000000000" pitchFamily="65" charset="-120"/>
                          <a:ea typeface="標楷體" panose="03000509000000000000" pitchFamily="65" charset="-120"/>
                        </a:rPr>
                        <a:t>原住民族語</a:t>
                      </a:r>
                    </a:p>
                  </a:txBody>
                  <a:tcPr anchor="ctr">
                    <a:solidFill>
                      <a:srgbClr val="FFC000"/>
                    </a:solidFill>
                  </a:tcPr>
                </a:tc>
                <a:tc>
                  <a:txBody>
                    <a:bodyPr/>
                    <a:lstStyle/>
                    <a:p>
                      <a:pPr algn="ctr">
                        <a:lnSpc>
                          <a:spcPts val="2400"/>
                        </a:lnSpc>
                        <a:spcAft>
                          <a:spcPts val="0"/>
                        </a:spcAft>
                      </a:pPr>
                      <a:r>
                        <a:rPr lang="zh-TW" sz="1800" kern="0" dirty="0">
                          <a:solidFill>
                            <a:srgbClr val="000000"/>
                          </a:solidFill>
                          <a:effectLst/>
                          <a:latin typeface="標楷體" panose="03000509000000000000" pitchFamily="65" charset="-120"/>
                          <a:ea typeface="標楷體" panose="03000509000000000000" pitchFamily="65" charset="-120"/>
                          <a:cs typeface="細明體"/>
                        </a:rPr>
                        <a:t>同一鄉鎮</a:t>
                      </a:r>
                      <a:endParaRPr lang="zh-TW" sz="1800" kern="150" dirty="0">
                        <a:effectLst/>
                        <a:latin typeface="標楷體" panose="03000509000000000000" pitchFamily="65" charset="-120"/>
                        <a:ea typeface="標楷體" panose="03000509000000000000" pitchFamily="65" charset="-120"/>
                      </a:endParaRPr>
                    </a:p>
                  </a:txBody>
                  <a:tcPr marL="68580" marR="68580" marT="0" marB="0" anchor="ctr">
                    <a:solidFill>
                      <a:srgbClr val="FFC000"/>
                    </a:solidFill>
                  </a:tcPr>
                </a:tc>
                <a:tc>
                  <a:txBody>
                    <a:bodyPr/>
                    <a:lstStyle/>
                    <a:p>
                      <a:pPr algn="ctr">
                        <a:lnSpc>
                          <a:spcPts val="2400"/>
                        </a:lnSpc>
                        <a:spcAft>
                          <a:spcPts val="0"/>
                        </a:spcAft>
                      </a:pPr>
                      <a:r>
                        <a:rPr lang="en-US" sz="1800" kern="0">
                          <a:solidFill>
                            <a:srgbClr val="000000"/>
                          </a:solidFill>
                          <a:effectLst/>
                          <a:latin typeface="標楷體" panose="03000509000000000000" pitchFamily="65" charset="-120"/>
                          <a:ea typeface="標楷體" panose="03000509000000000000" pitchFamily="65" charset="-120"/>
                          <a:cs typeface="細明體"/>
                        </a:rPr>
                        <a:t>4000</a:t>
                      </a:r>
                      <a:endParaRPr lang="zh-TW" sz="1800" kern="150">
                        <a:effectLst/>
                        <a:latin typeface="標楷體" panose="03000509000000000000" pitchFamily="65" charset="-120"/>
                        <a:ea typeface="標楷體" panose="03000509000000000000" pitchFamily="65" charset="-120"/>
                      </a:endParaRPr>
                    </a:p>
                  </a:txBody>
                  <a:tcPr marL="68580" marR="68580" marT="0" marB="0" anchor="ctr">
                    <a:solidFill>
                      <a:srgbClr val="FFC000"/>
                    </a:solidFill>
                  </a:tcPr>
                </a:tc>
                <a:tc vMerge="1">
                  <a:txBody>
                    <a:bodyPr/>
                    <a:lstStyle/>
                    <a:p>
                      <a:pPr algn="ctr">
                        <a:lnSpc>
                          <a:spcPct val="100000"/>
                        </a:lnSpc>
                      </a:pPr>
                      <a:endParaRPr lang="zh-TW" altLang="en-US" sz="1800" dirty="0">
                        <a:latin typeface="標楷體" panose="03000509000000000000" pitchFamily="65" charset="-120"/>
                        <a:ea typeface="標楷體" panose="03000509000000000000" pitchFamily="65" charset="-120"/>
                      </a:endParaRPr>
                    </a:p>
                  </a:txBody>
                  <a:tcPr/>
                </a:tc>
                <a:extLst>
                  <a:ext uri="{0D108BD9-81ED-4DB2-BD59-A6C34878D82A}">
                    <a16:rowId xmlns="" xmlns:a16="http://schemas.microsoft.com/office/drawing/2014/main" val="10005"/>
                  </a:ext>
                </a:extLst>
              </a:tr>
              <a:tr h="432048">
                <a:tc vMerge="1">
                  <a:txBody>
                    <a:bodyPr/>
                    <a:lstStyle/>
                    <a:p>
                      <a:pPr>
                        <a:lnSpc>
                          <a:spcPct val="100000"/>
                        </a:lnSpc>
                      </a:pPr>
                      <a:endParaRPr lang="zh-TW" altLang="en-US" sz="1800" dirty="0">
                        <a:latin typeface="標楷體" panose="03000509000000000000" pitchFamily="65" charset="-120"/>
                        <a:ea typeface="標楷體" panose="03000509000000000000" pitchFamily="65" charset="-120"/>
                      </a:endParaRPr>
                    </a:p>
                  </a:txBody>
                  <a:tcPr>
                    <a:solidFill>
                      <a:srgbClr val="FFC000"/>
                    </a:solidFill>
                  </a:tcPr>
                </a:tc>
                <a:tc vMerge="1">
                  <a:txBody>
                    <a:bodyPr/>
                    <a:lstStyle/>
                    <a:p>
                      <a:pPr algn="ctr">
                        <a:lnSpc>
                          <a:spcPct val="100000"/>
                        </a:lnSpc>
                      </a:pPr>
                      <a:endParaRPr lang="zh-TW" altLang="en-US" sz="1800" dirty="0">
                        <a:latin typeface="標楷體" panose="03000509000000000000" pitchFamily="65" charset="-120"/>
                        <a:ea typeface="標楷體" panose="03000509000000000000" pitchFamily="65" charset="-120"/>
                      </a:endParaRPr>
                    </a:p>
                  </a:txBody>
                  <a:tcPr>
                    <a:solidFill>
                      <a:srgbClr val="FFC000"/>
                    </a:solidFill>
                  </a:tcPr>
                </a:tc>
                <a:tc>
                  <a:txBody>
                    <a:bodyPr/>
                    <a:lstStyle/>
                    <a:p>
                      <a:pPr algn="ctr">
                        <a:lnSpc>
                          <a:spcPts val="2400"/>
                        </a:lnSpc>
                        <a:spcAft>
                          <a:spcPts val="0"/>
                        </a:spcAft>
                      </a:pPr>
                      <a:r>
                        <a:rPr lang="zh-TW" sz="1800" kern="0" dirty="0">
                          <a:solidFill>
                            <a:srgbClr val="000000"/>
                          </a:solidFill>
                          <a:effectLst/>
                          <a:latin typeface="標楷體" panose="03000509000000000000" pitchFamily="65" charset="-120"/>
                          <a:ea typeface="標楷體" panose="03000509000000000000" pitchFamily="65" charset="-120"/>
                          <a:cs typeface="細明體"/>
                        </a:rPr>
                        <a:t>跨</a:t>
                      </a:r>
                      <a:r>
                        <a:rPr lang="en-US" sz="1800" kern="0" dirty="0">
                          <a:solidFill>
                            <a:srgbClr val="000000"/>
                          </a:solidFill>
                          <a:effectLst/>
                          <a:latin typeface="標楷體" panose="03000509000000000000" pitchFamily="65" charset="-120"/>
                          <a:ea typeface="標楷體" panose="03000509000000000000" pitchFamily="65" charset="-120"/>
                          <a:cs typeface="細明體"/>
                        </a:rPr>
                        <a:t>2</a:t>
                      </a:r>
                      <a:r>
                        <a:rPr lang="zh-TW" sz="1800" kern="0" dirty="0">
                          <a:solidFill>
                            <a:srgbClr val="000000"/>
                          </a:solidFill>
                          <a:effectLst/>
                          <a:latin typeface="標楷體" panose="03000509000000000000" pitchFamily="65" charset="-120"/>
                          <a:ea typeface="標楷體" panose="03000509000000000000" pitchFamily="65" charset="-120"/>
                          <a:cs typeface="細明體"/>
                        </a:rPr>
                        <a:t>個鄉鎮</a:t>
                      </a:r>
                      <a:endParaRPr lang="zh-TW" sz="1800" kern="150" dirty="0">
                        <a:effectLst/>
                        <a:latin typeface="標楷體" panose="03000509000000000000" pitchFamily="65" charset="-120"/>
                        <a:ea typeface="標楷體" panose="03000509000000000000" pitchFamily="65" charset="-120"/>
                      </a:endParaRPr>
                    </a:p>
                  </a:txBody>
                  <a:tcPr marL="68580" marR="68580" marT="0" marB="0" anchor="ctr">
                    <a:solidFill>
                      <a:srgbClr val="FFC000"/>
                    </a:solidFill>
                  </a:tcPr>
                </a:tc>
                <a:tc>
                  <a:txBody>
                    <a:bodyPr/>
                    <a:lstStyle/>
                    <a:p>
                      <a:pPr algn="ctr">
                        <a:lnSpc>
                          <a:spcPts val="2400"/>
                        </a:lnSpc>
                        <a:spcAft>
                          <a:spcPts val="0"/>
                        </a:spcAft>
                      </a:pPr>
                      <a:r>
                        <a:rPr lang="en-US" sz="1800" kern="0">
                          <a:solidFill>
                            <a:srgbClr val="000000"/>
                          </a:solidFill>
                          <a:effectLst/>
                          <a:latin typeface="標楷體" panose="03000509000000000000" pitchFamily="65" charset="-120"/>
                          <a:ea typeface="標楷體" panose="03000509000000000000" pitchFamily="65" charset="-120"/>
                          <a:cs typeface="細明體"/>
                        </a:rPr>
                        <a:t>5000</a:t>
                      </a:r>
                      <a:endParaRPr lang="zh-TW" sz="1800" kern="150">
                        <a:effectLst/>
                        <a:latin typeface="標楷體" panose="03000509000000000000" pitchFamily="65" charset="-120"/>
                        <a:ea typeface="標楷體" panose="03000509000000000000" pitchFamily="65" charset="-120"/>
                      </a:endParaRPr>
                    </a:p>
                  </a:txBody>
                  <a:tcPr marL="68580" marR="68580" marT="0" marB="0" anchor="ctr">
                    <a:solidFill>
                      <a:srgbClr val="FFC000"/>
                    </a:solidFill>
                  </a:tcPr>
                </a:tc>
                <a:tc vMerge="1">
                  <a:txBody>
                    <a:bodyPr/>
                    <a:lstStyle/>
                    <a:p>
                      <a:pPr algn="ctr">
                        <a:lnSpc>
                          <a:spcPct val="100000"/>
                        </a:lnSpc>
                      </a:pPr>
                      <a:endParaRPr lang="zh-TW" altLang="en-US" sz="1800" dirty="0">
                        <a:latin typeface="標楷體" panose="03000509000000000000" pitchFamily="65" charset="-120"/>
                        <a:ea typeface="標楷體" panose="03000509000000000000" pitchFamily="65" charset="-120"/>
                      </a:endParaRPr>
                    </a:p>
                  </a:txBody>
                  <a:tcPr/>
                </a:tc>
                <a:extLst>
                  <a:ext uri="{0D108BD9-81ED-4DB2-BD59-A6C34878D82A}">
                    <a16:rowId xmlns="" xmlns:a16="http://schemas.microsoft.com/office/drawing/2014/main" val="10006"/>
                  </a:ext>
                </a:extLst>
              </a:tr>
              <a:tr h="432048">
                <a:tc vMerge="1">
                  <a:txBody>
                    <a:bodyPr/>
                    <a:lstStyle/>
                    <a:p>
                      <a:pPr>
                        <a:lnSpc>
                          <a:spcPct val="100000"/>
                        </a:lnSpc>
                      </a:pPr>
                      <a:endParaRPr lang="zh-TW" altLang="en-US" sz="1800" dirty="0">
                        <a:latin typeface="標楷體" panose="03000509000000000000" pitchFamily="65" charset="-120"/>
                        <a:ea typeface="標楷體" panose="03000509000000000000" pitchFamily="65" charset="-120"/>
                      </a:endParaRPr>
                    </a:p>
                  </a:txBody>
                  <a:tcPr>
                    <a:solidFill>
                      <a:srgbClr val="FFC000"/>
                    </a:solidFill>
                  </a:tcPr>
                </a:tc>
                <a:tc vMerge="1">
                  <a:txBody>
                    <a:bodyPr/>
                    <a:lstStyle/>
                    <a:p>
                      <a:pPr algn="ctr">
                        <a:lnSpc>
                          <a:spcPct val="100000"/>
                        </a:lnSpc>
                      </a:pPr>
                      <a:endParaRPr lang="zh-TW" altLang="en-US" sz="1800" dirty="0">
                        <a:latin typeface="標楷體" panose="03000509000000000000" pitchFamily="65" charset="-120"/>
                        <a:ea typeface="標楷體" panose="03000509000000000000" pitchFamily="65" charset="-120"/>
                      </a:endParaRPr>
                    </a:p>
                  </a:txBody>
                  <a:tcPr>
                    <a:solidFill>
                      <a:srgbClr val="FFC000"/>
                    </a:solidFill>
                  </a:tcPr>
                </a:tc>
                <a:tc>
                  <a:txBody>
                    <a:bodyPr/>
                    <a:lstStyle/>
                    <a:p>
                      <a:pPr algn="ctr">
                        <a:lnSpc>
                          <a:spcPts val="2400"/>
                        </a:lnSpc>
                        <a:spcAft>
                          <a:spcPts val="0"/>
                        </a:spcAft>
                      </a:pPr>
                      <a:r>
                        <a:rPr lang="zh-TW" sz="1800" kern="0" dirty="0">
                          <a:solidFill>
                            <a:srgbClr val="000000"/>
                          </a:solidFill>
                          <a:effectLst/>
                          <a:latin typeface="標楷體" panose="03000509000000000000" pitchFamily="65" charset="-120"/>
                          <a:ea typeface="標楷體" panose="03000509000000000000" pitchFamily="65" charset="-120"/>
                          <a:cs typeface="細明體"/>
                        </a:rPr>
                        <a:t>跨</a:t>
                      </a:r>
                      <a:r>
                        <a:rPr lang="en-US" sz="1800" kern="0" dirty="0">
                          <a:solidFill>
                            <a:srgbClr val="000000"/>
                          </a:solidFill>
                          <a:effectLst/>
                          <a:latin typeface="標楷體" panose="03000509000000000000" pitchFamily="65" charset="-120"/>
                          <a:ea typeface="標楷體" panose="03000509000000000000" pitchFamily="65" charset="-120"/>
                          <a:cs typeface="細明體"/>
                        </a:rPr>
                        <a:t>3</a:t>
                      </a:r>
                      <a:r>
                        <a:rPr lang="zh-TW" sz="1800" kern="0" dirty="0">
                          <a:solidFill>
                            <a:srgbClr val="000000"/>
                          </a:solidFill>
                          <a:effectLst/>
                          <a:latin typeface="標楷體" panose="03000509000000000000" pitchFamily="65" charset="-120"/>
                          <a:ea typeface="標楷體" panose="03000509000000000000" pitchFamily="65" charset="-120"/>
                          <a:cs typeface="細明體"/>
                        </a:rPr>
                        <a:t>個鄉鎮</a:t>
                      </a:r>
                      <a:endParaRPr lang="zh-TW" sz="1800" kern="150" dirty="0">
                        <a:effectLst/>
                        <a:latin typeface="標楷體" panose="03000509000000000000" pitchFamily="65" charset="-120"/>
                        <a:ea typeface="標楷體" panose="03000509000000000000" pitchFamily="65" charset="-120"/>
                      </a:endParaRPr>
                    </a:p>
                  </a:txBody>
                  <a:tcPr marL="68580" marR="68580" marT="0" marB="0" anchor="ctr">
                    <a:solidFill>
                      <a:srgbClr val="FFC000"/>
                    </a:solidFill>
                  </a:tcPr>
                </a:tc>
                <a:tc>
                  <a:txBody>
                    <a:bodyPr/>
                    <a:lstStyle/>
                    <a:p>
                      <a:pPr algn="ctr">
                        <a:lnSpc>
                          <a:spcPts val="2400"/>
                        </a:lnSpc>
                        <a:spcAft>
                          <a:spcPts val="0"/>
                        </a:spcAft>
                      </a:pPr>
                      <a:r>
                        <a:rPr lang="en-US" sz="1800" kern="0">
                          <a:solidFill>
                            <a:srgbClr val="000000"/>
                          </a:solidFill>
                          <a:effectLst/>
                          <a:latin typeface="標楷體" panose="03000509000000000000" pitchFamily="65" charset="-120"/>
                          <a:ea typeface="標楷體" panose="03000509000000000000" pitchFamily="65" charset="-120"/>
                          <a:cs typeface="細明體"/>
                        </a:rPr>
                        <a:t>6000</a:t>
                      </a:r>
                      <a:endParaRPr lang="zh-TW" sz="1800" kern="150">
                        <a:effectLst/>
                        <a:latin typeface="標楷體" panose="03000509000000000000" pitchFamily="65" charset="-120"/>
                        <a:ea typeface="標楷體" panose="03000509000000000000" pitchFamily="65" charset="-120"/>
                      </a:endParaRPr>
                    </a:p>
                  </a:txBody>
                  <a:tcPr marL="68580" marR="68580" marT="0" marB="0" anchor="ctr">
                    <a:solidFill>
                      <a:srgbClr val="FFC000"/>
                    </a:solidFill>
                  </a:tcPr>
                </a:tc>
                <a:tc vMerge="1">
                  <a:txBody>
                    <a:bodyPr/>
                    <a:lstStyle/>
                    <a:p>
                      <a:pPr algn="ctr">
                        <a:lnSpc>
                          <a:spcPct val="100000"/>
                        </a:lnSpc>
                      </a:pPr>
                      <a:endParaRPr lang="zh-TW" altLang="en-US" sz="1800" dirty="0">
                        <a:latin typeface="標楷體" panose="03000509000000000000" pitchFamily="65" charset="-120"/>
                        <a:ea typeface="標楷體" panose="03000509000000000000" pitchFamily="65" charset="-120"/>
                      </a:endParaRPr>
                    </a:p>
                  </a:txBody>
                  <a:tcPr/>
                </a:tc>
                <a:extLst>
                  <a:ext uri="{0D108BD9-81ED-4DB2-BD59-A6C34878D82A}">
                    <a16:rowId xmlns="" xmlns:a16="http://schemas.microsoft.com/office/drawing/2014/main" val="10007"/>
                  </a:ext>
                </a:extLst>
              </a:tr>
              <a:tr h="577863">
                <a:tc vMerge="1">
                  <a:txBody>
                    <a:bodyPr/>
                    <a:lstStyle/>
                    <a:p>
                      <a:pPr>
                        <a:lnSpc>
                          <a:spcPct val="100000"/>
                        </a:lnSpc>
                      </a:pPr>
                      <a:endParaRPr lang="zh-TW" altLang="en-US" sz="1800" dirty="0">
                        <a:latin typeface="標楷體" panose="03000509000000000000" pitchFamily="65" charset="-120"/>
                        <a:ea typeface="標楷體" panose="03000509000000000000" pitchFamily="65" charset="-120"/>
                      </a:endParaRPr>
                    </a:p>
                  </a:txBody>
                  <a:tcPr>
                    <a:solidFill>
                      <a:srgbClr val="FFC000"/>
                    </a:solidFill>
                  </a:tcPr>
                </a:tc>
                <a:tc vMerge="1">
                  <a:txBody>
                    <a:bodyPr/>
                    <a:lstStyle/>
                    <a:p>
                      <a:pPr algn="ctr">
                        <a:lnSpc>
                          <a:spcPct val="100000"/>
                        </a:lnSpc>
                      </a:pPr>
                      <a:endParaRPr lang="zh-TW" altLang="en-US" sz="1800" dirty="0">
                        <a:latin typeface="標楷體" panose="03000509000000000000" pitchFamily="65" charset="-120"/>
                        <a:ea typeface="標楷體" panose="03000509000000000000" pitchFamily="65" charset="-120"/>
                      </a:endParaRPr>
                    </a:p>
                  </a:txBody>
                  <a:tcPr>
                    <a:solidFill>
                      <a:srgbClr val="FFC000"/>
                    </a:solidFill>
                  </a:tcPr>
                </a:tc>
                <a:tc>
                  <a:txBody>
                    <a:bodyPr/>
                    <a:lstStyle/>
                    <a:p>
                      <a:pPr algn="ctr">
                        <a:lnSpc>
                          <a:spcPts val="2400"/>
                        </a:lnSpc>
                        <a:spcAft>
                          <a:spcPts val="0"/>
                        </a:spcAft>
                      </a:pPr>
                      <a:r>
                        <a:rPr lang="zh-TW" sz="1800" kern="0" dirty="0">
                          <a:solidFill>
                            <a:srgbClr val="000000"/>
                          </a:solidFill>
                          <a:effectLst/>
                          <a:latin typeface="標楷體" panose="03000509000000000000" pitchFamily="65" charset="-120"/>
                          <a:ea typeface="標楷體" panose="03000509000000000000" pitchFamily="65" charset="-120"/>
                          <a:cs typeface="細明體"/>
                        </a:rPr>
                        <a:t>跨</a:t>
                      </a:r>
                      <a:r>
                        <a:rPr lang="en-US" sz="1800" kern="0" dirty="0">
                          <a:solidFill>
                            <a:srgbClr val="000000"/>
                          </a:solidFill>
                          <a:effectLst/>
                          <a:latin typeface="標楷體" panose="03000509000000000000" pitchFamily="65" charset="-120"/>
                          <a:ea typeface="標楷體" panose="03000509000000000000" pitchFamily="65" charset="-120"/>
                          <a:cs typeface="細明體"/>
                        </a:rPr>
                        <a:t>4</a:t>
                      </a:r>
                      <a:r>
                        <a:rPr lang="zh-TW" sz="1800" kern="0" dirty="0">
                          <a:solidFill>
                            <a:srgbClr val="000000"/>
                          </a:solidFill>
                          <a:effectLst/>
                          <a:latin typeface="標楷體" panose="03000509000000000000" pitchFamily="65" charset="-120"/>
                          <a:ea typeface="標楷體" panose="03000509000000000000" pitchFamily="65" charset="-120"/>
                          <a:cs typeface="細明體"/>
                        </a:rPr>
                        <a:t>個</a:t>
                      </a:r>
                      <a:r>
                        <a:rPr lang="en-US" sz="1800" kern="0" dirty="0">
                          <a:solidFill>
                            <a:srgbClr val="000000"/>
                          </a:solidFill>
                          <a:effectLst/>
                          <a:latin typeface="標楷體" panose="03000509000000000000" pitchFamily="65" charset="-120"/>
                          <a:ea typeface="標楷體" panose="03000509000000000000" pitchFamily="65" charset="-120"/>
                          <a:cs typeface="細明體"/>
                        </a:rPr>
                        <a:t>(</a:t>
                      </a:r>
                      <a:r>
                        <a:rPr lang="zh-TW" sz="1800" kern="0" dirty="0">
                          <a:solidFill>
                            <a:srgbClr val="000000"/>
                          </a:solidFill>
                          <a:effectLst/>
                          <a:latin typeface="標楷體" panose="03000509000000000000" pitchFamily="65" charset="-120"/>
                          <a:ea typeface="標楷體" panose="03000509000000000000" pitchFamily="65" charset="-120"/>
                          <a:cs typeface="細明體"/>
                        </a:rPr>
                        <a:t>含</a:t>
                      </a:r>
                      <a:r>
                        <a:rPr lang="en-US" sz="1800" kern="0" dirty="0">
                          <a:solidFill>
                            <a:srgbClr val="000000"/>
                          </a:solidFill>
                          <a:effectLst/>
                          <a:latin typeface="標楷體" panose="03000509000000000000" pitchFamily="65" charset="-120"/>
                          <a:ea typeface="標楷體" panose="03000509000000000000" pitchFamily="65" charset="-120"/>
                          <a:cs typeface="細明體"/>
                        </a:rPr>
                        <a:t>)</a:t>
                      </a:r>
                      <a:r>
                        <a:rPr lang="zh-TW" sz="1800" kern="0" dirty="0">
                          <a:solidFill>
                            <a:srgbClr val="000000"/>
                          </a:solidFill>
                          <a:effectLst/>
                          <a:latin typeface="標楷體" panose="03000509000000000000" pitchFamily="65" charset="-120"/>
                          <a:ea typeface="標楷體" panose="03000509000000000000" pitchFamily="65" charset="-120"/>
                          <a:cs typeface="細明體"/>
                        </a:rPr>
                        <a:t>以上鄉鎮</a:t>
                      </a:r>
                      <a:endParaRPr lang="zh-TW" sz="1800" kern="150" dirty="0">
                        <a:effectLst/>
                        <a:latin typeface="標楷體" panose="03000509000000000000" pitchFamily="65" charset="-120"/>
                        <a:ea typeface="標楷體" panose="03000509000000000000" pitchFamily="65" charset="-120"/>
                      </a:endParaRPr>
                    </a:p>
                  </a:txBody>
                  <a:tcPr marL="68580" marR="68580" marT="0" marB="0" anchor="ctr">
                    <a:solidFill>
                      <a:srgbClr val="FFC000"/>
                    </a:solidFill>
                  </a:tcPr>
                </a:tc>
                <a:tc>
                  <a:txBody>
                    <a:bodyPr/>
                    <a:lstStyle/>
                    <a:p>
                      <a:pPr algn="ctr">
                        <a:lnSpc>
                          <a:spcPts val="2400"/>
                        </a:lnSpc>
                        <a:spcAft>
                          <a:spcPts val="0"/>
                        </a:spcAft>
                      </a:pPr>
                      <a:r>
                        <a:rPr lang="en-US" sz="1800" kern="0" dirty="0">
                          <a:solidFill>
                            <a:srgbClr val="000000"/>
                          </a:solidFill>
                          <a:effectLst/>
                          <a:latin typeface="標楷體" panose="03000509000000000000" pitchFamily="65" charset="-120"/>
                          <a:ea typeface="標楷體" panose="03000509000000000000" pitchFamily="65" charset="-120"/>
                          <a:cs typeface="細明體"/>
                        </a:rPr>
                        <a:t>8000</a:t>
                      </a:r>
                      <a:endParaRPr lang="zh-TW" sz="1800" kern="150" dirty="0">
                        <a:effectLst/>
                        <a:latin typeface="標楷體" panose="03000509000000000000" pitchFamily="65" charset="-120"/>
                        <a:ea typeface="標楷體" panose="03000509000000000000" pitchFamily="65" charset="-120"/>
                      </a:endParaRPr>
                    </a:p>
                  </a:txBody>
                  <a:tcPr marL="68580" marR="68580" marT="0" marB="0" anchor="ctr">
                    <a:solidFill>
                      <a:srgbClr val="FFC000"/>
                    </a:solidFill>
                  </a:tcPr>
                </a:tc>
                <a:tc vMerge="1">
                  <a:txBody>
                    <a:bodyPr/>
                    <a:lstStyle/>
                    <a:p>
                      <a:pPr algn="ctr">
                        <a:lnSpc>
                          <a:spcPct val="100000"/>
                        </a:lnSpc>
                      </a:pPr>
                      <a:endParaRPr lang="zh-TW" altLang="en-US" sz="1800" dirty="0">
                        <a:latin typeface="標楷體" panose="03000509000000000000" pitchFamily="65" charset="-120"/>
                        <a:ea typeface="標楷體" panose="03000509000000000000" pitchFamily="65" charset="-120"/>
                      </a:endParaRPr>
                    </a:p>
                  </a:txBody>
                  <a:tcPr/>
                </a:tc>
                <a:extLst>
                  <a:ext uri="{0D108BD9-81ED-4DB2-BD59-A6C34878D82A}">
                    <a16:rowId xmlns="" xmlns:a16="http://schemas.microsoft.com/office/drawing/2014/main" val="10008"/>
                  </a:ext>
                </a:extLst>
              </a:tr>
              <a:tr h="577863">
                <a:tc>
                  <a:txBody>
                    <a:bodyPr/>
                    <a:lstStyle/>
                    <a:p>
                      <a:pPr>
                        <a:lnSpc>
                          <a:spcPct val="100000"/>
                        </a:lnSpc>
                      </a:pPr>
                      <a:endParaRPr lang="zh-TW" altLang="en-US"/>
                    </a:p>
                  </a:txBody>
                  <a:tcPr/>
                </a:tc>
                <a:tc>
                  <a:txBody>
                    <a:bodyPr/>
                    <a:lstStyle/>
                    <a:p>
                      <a:pPr>
                        <a:lnSpc>
                          <a:spcPct val="100000"/>
                        </a:lnSpc>
                      </a:pPr>
                      <a:endParaRPr lang="zh-TW" altLang="en-US" dirty="0"/>
                    </a:p>
                  </a:txBody>
                  <a:tcPr/>
                </a:tc>
                <a:tc gridSpan="2">
                  <a:txBody>
                    <a:bodyPr/>
                    <a:lstStyle/>
                    <a:p>
                      <a:pPr>
                        <a:lnSpc>
                          <a:spcPct val="100000"/>
                        </a:lnSpc>
                      </a:pPr>
                      <a:r>
                        <a:rPr lang="zh-TW" altLang="zh-TW" sz="1600" kern="1200" dirty="0">
                          <a:solidFill>
                            <a:schemeClr val="dk1"/>
                          </a:solidFill>
                          <a:effectLst/>
                          <a:latin typeface="+mn-lt"/>
                          <a:ea typeface="+mn-ea"/>
                          <a:cs typeface="+mn-cs"/>
                        </a:rPr>
                        <a:t>若任教學校中有任一校屬於偏遠地區學校則再加</a:t>
                      </a:r>
                      <a:r>
                        <a:rPr lang="en-US" altLang="zh-TW" sz="1600" kern="1200" dirty="0">
                          <a:solidFill>
                            <a:schemeClr val="dk1"/>
                          </a:solidFill>
                          <a:effectLst/>
                          <a:latin typeface="+mn-lt"/>
                          <a:ea typeface="+mn-ea"/>
                          <a:cs typeface="+mn-cs"/>
                        </a:rPr>
                        <a:t>2000</a:t>
                      </a:r>
                      <a:r>
                        <a:rPr lang="zh-TW" altLang="zh-TW" sz="1600" kern="1200" dirty="0">
                          <a:solidFill>
                            <a:schemeClr val="dk1"/>
                          </a:solidFill>
                          <a:effectLst/>
                          <a:latin typeface="+mn-lt"/>
                          <a:ea typeface="+mn-ea"/>
                          <a:cs typeface="+mn-cs"/>
                        </a:rPr>
                        <a:t>元，惟每人每學期補助最高以</a:t>
                      </a:r>
                      <a:r>
                        <a:rPr lang="en-US" altLang="zh-TW" sz="1600" kern="1200" dirty="0">
                          <a:solidFill>
                            <a:schemeClr val="dk1"/>
                          </a:solidFill>
                          <a:effectLst/>
                          <a:latin typeface="+mn-lt"/>
                          <a:ea typeface="+mn-ea"/>
                          <a:cs typeface="+mn-cs"/>
                        </a:rPr>
                        <a:t>8000</a:t>
                      </a:r>
                      <a:r>
                        <a:rPr lang="zh-TW" altLang="zh-TW" sz="1600" kern="1200" dirty="0">
                          <a:solidFill>
                            <a:schemeClr val="dk1"/>
                          </a:solidFill>
                          <a:effectLst/>
                          <a:latin typeface="+mn-lt"/>
                          <a:ea typeface="+mn-ea"/>
                          <a:cs typeface="+mn-cs"/>
                        </a:rPr>
                        <a:t>元為限。</a:t>
                      </a:r>
                      <a:endParaRPr lang="zh-TW" altLang="en-US" sz="1600" dirty="0"/>
                    </a:p>
                  </a:txBody>
                  <a:tcPr/>
                </a:tc>
                <a:tc hMerge="1">
                  <a:txBody>
                    <a:bodyPr/>
                    <a:lstStyle/>
                    <a:p>
                      <a:pPr>
                        <a:lnSpc>
                          <a:spcPct val="100000"/>
                        </a:lnSpc>
                      </a:pPr>
                      <a:endParaRPr lang="zh-TW" altLang="en-US" dirty="0"/>
                    </a:p>
                  </a:txBody>
                  <a:tcPr/>
                </a:tc>
                <a:tc vMerge="1">
                  <a:txBody>
                    <a:bodyPr/>
                    <a:lstStyle/>
                    <a:p>
                      <a:pPr>
                        <a:lnSpc>
                          <a:spcPct val="100000"/>
                        </a:lnSpc>
                      </a:pPr>
                      <a:endParaRPr lang="zh-TW" altLang="en-US" dirty="0"/>
                    </a:p>
                  </a:txBody>
                  <a:tcPr/>
                </a:tc>
                <a:extLst>
                  <a:ext uri="{0D108BD9-81ED-4DB2-BD59-A6C34878D82A}">
                    <a16:rowId xmlns="" xmlns:a16="http://schemas.microsoft.com/office/drawing/2014/main" val="10009"/>
                  </a:ext>
                </a:extLst>
              </a:tr>
            </a:tbl>
          </a:graphicData>
        </a:graphic>
      </p:graphicFrame>
      <p:sp>
        <p:nvSpPr>
          <p:cNvPr id="5" name="文字方塊 4"/>
          <p:cNvSpPr txBox="1"/>
          <p:nvPr/>
        </p:nvSpPr>
        <p:spPr>
          <a:xfrm>
            <a:off x="3275856" y="6204225"/>
            <a:ext cx="5688632" cy="369332"/>
          </a:xfrm>
          <a:prstGeom prst="rect">
            <a:avLst/>
          </a:prstGeom>
          <a:noFill/>
        </p:spPr>
        <p:txBody>
          <a:bodyPr wrap="square" rtlCol="0">
            <a:spAutoFit/>
          </a:bodyPr>
          <a:lstStyle/>
          <a:p>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若有疑問可請教學校或教育局國小教育科承辦人員。</a:t>
            </a:r>
          </a:p>
        </p:txBody>
      </p:sp>
      <p:sp>
        <p:nvSpPr>
          <p:cNvPr id="7" name="文字方塊 6"/>
          <p:cNvSpPr txBox="1"/>
          <p:nvPr/>
        </p:nvSpPr>
        <p:spPr>
          <a:xfrm>
            <a:off x="251520" y="260648"/>
            <a:ext cx="8784976" cy="461665"/>
          </a:xfrm>
          <a:prstGeom prst="rect">
            <a:avLst/>
          </a:prstGeom>
          <a:noFill/>
        </p:spPr>
        <p:txBody>
          <a:bodyPr wrap="square" rtlCol="0">
            <a:spAutoFit/>
          </a:bodyPr>
          <a:lstStyle/>
          <a:p>
            <a:r>
              <a:rPr lang="zh-TW" altLang="en-US" sz="2400" b="1" dirty="0">
                <a:latin typeface="標楷體" panose="03000509000000000000" pitchFamily="65" charset="-120"/>
                <a:ea typeface="標楷體" panose="03000509000000000000" pitchFamily="65" charset="-120"/>
              </a:rPr>
              <a:t>二、國民中小學本土語言教學支援工作人員交通費補助</a:t>
            </a:r>
            <a:r>
              <a:rPr lang="en-US" altLang="zh-TW" sz="2000" b="1" dirty="0">
                <a:latin typeface="標楷體" panose="03000509000000000000" pitchFamily="65" charset="-120"/>
                <a:ea typeface="標楷體" panose="03000509000000000000" pitchFamily="65" charset="-120"/>
              </a:rPr>
              <a:t>(98.02.18)</a:t>
            </a:r>
            <a:endParaRPr lang="zh-TW" altLang="en-US" sz="2400" dirty="0"/>
          </a:p>
        </p:txBody>
      </p:sp>
    </p:spTree>
    <p:extLst>
      <p:ext uri="{BB962C8B-B14F-4D97-AF65-F5344CB8AC3E}">
        <p14:creationId xmlns:p14="http://schemas.microsoft.com/office/powerpoint/2010/main" val="1486879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179512" y="266596"/>
            <a:ext cx="8784976" cy="6324808"/>
          </a:xfrm>
          <a:prstGeom prst="rect">
            <a:avLst/>
          </a:prstGeom>
          <a:noFill/>
        </p:spPr>
        <p:txBody>
          <a:bodyPr wrap="square" rtlCol="0">
            <a:spAutoFit/>
          </a:bodyPr>
          <a:lstStyle/>
          <a:p>
            <a:pPr>
              <a:spcBef>
                <a:spcPts val="600"/>
              </a:spcBef>
            </a:pPr>
            <a:r>
              <a:rPr lang="zh-TW" altLang="en-US" sz="2800" b="1" dirty="0">
                <a:latin typeface="標楷體" panose="03000509000000000000" pitchFamily="65" charset="-120"/>
                <a:ea typeface="標楷體" panose="03000509000000000000" pitchFamily="65" charset="-120"/>
              </a:rPr>
              <a:t>三、教學應注意事項</a:t>
            </a:r>
            <a:endParaRPr lang="en-US" altLang="zh-TW" sz="2800" b="1" dirty="0">
              <a:latin typeface="標楷體" panose="03000509000000000000" pitchFamily="65" charset="-120"/>
              <a:ea typeface="標楷體" panose="03000509000000000000" pitchFamily="65" charset="-120"/>
            </a:endParaRPr>
          </a:p>
          <a:p>
            <a:pPr>
              <a:spcBef>
                <a:spcPts val="600"/>
              </a:spcBef>
            </a:pPr>
            <a:r>
              <a:rPr lang="zh-TW" altLang="en-US" sz="2400" dirty="0">
                <a:latin typeface="標楷體" panose="03000509000000000000" pitchFamily="65" charset="-120"/>
                <a:ea typeface="標楷體" panose="03000509000000000000" pitchFamily="65" charset="-120"/>
              </a:rPr>
              <a:t>  </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一</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教學</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學習</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目標</a:t>
            </a:r>
            <a:endParaRPr lang="en-US" altLang="zh-TW" sz="2400" dirty="0">
              <a:latin typeface="標楷體" panose="03000509000000000000" pitchFamily="65" charset="-120"/>
              <a:ea typeface="標楷體" panose="03000509000000000000" pitchFamily="65" charset="-120"/>
            </a:endParaRPr>
          </a:p>
          <a:p>
            <a:pPr>
              <a:spcBef>
                <a:spcPts val="600"/>
              </a:spcBef>
            </a:pPr>
            <a:r>
              <a:rPr lang="zh-TW" altLang="en-US" sz="2400" dirty="0">
                <a:latin typeface="標楷體" panose="03000509000000000000" pitchFamily="65" charset="-120"/>
                <a:ea typeface="標楷體" panose="03000509000000000000" pitchFamily="65" charset="-120"/>
              </a:rPr>
              <a:t>      </a:t>
            </a:r>
            <a:r>
              <a:rPr lang="en-US" altLang="zh-TW" sz="2400" dirty="0">
                <a:latin typeface="標楷體" panose="03000509000000000000" pitchFamily="65" charset="-120"/>
                <a:ea typeface="標楷體" panose="03000509000000000000" pitchFamily="65" charset="-120"/>
              </a:rPr>
              <a:t>1.</a:t>
            </a:r>
            <a:r>
              <a:rPr lang="zh-TW" altLang="en-US" sz="2400" dirty="0">
                <a:latin typeface="標楷體" panose="03000509000000000000" pitchFamily="65" charset="-120"/>
                <a:ea typeface="標楷體" panose="03000509000000000000" pitchFamily="65" charset="-120"/>
              </a:rPr>
              <a:t>分類：認知、情意、技能</a:t>
            </a:r>
            <a:endParaRPr lang="en-US" altLang="zh-TW" sz="2400" dirty="0">
              <a:latin typeface="標楷體" panose="03000509000000000000" pitchFamily="65" charset="-120"/>
              <a:ea typeface="標楷體" panose="03000509000000000000" pitchFamily="65" charset="-120"/>
            </a:endParaRPr>
          </a:p>
          <a:p>
            <a:pPr>
              <a:spcBef>
                <a:spcPts val="600"/>
              </a:spcBef>
            </a:pPr>
            <a:r>
              <a:rPr lang="zh-TW" altLang="en-US" sz="2400" dirty="0">
                <a:latin typeface="標楷體" panose="03000509000000000000" pitchFamily="65" charset="-120"/>
                <a:ea typeface="標楷體" panose="03000509000000000000" pitchFamily="65" charset="-120"/>
              </a:rPr>
              <a:t>      </a:t>
            </a:r>
            <a:r>
              <a:rPr lang="en-US" altLang="zh-TW" sz="2400" dirty="0">
                <a:latin typeface="標楷體" panose="03000509000000000000" pitchFamily="65" charset="-120"/>
                <a:ea typeface="標楷體" panose="03000509000000000000" pitchFamily="65" charset="-120"/>
              </a:rPr>
              <a:t>2.</a:t>
            </a:r>
            <a:r>
              <a:rPr lang="zh-TW" altLang="en-US" sz="2400" dirty="0">
                <a:latin typeface="標楷體" panose="03000509000000000000" pitchFamily="65" charset="-120"/>
                <a:ea typeface="標楷體" panose="03000509000000000000" pitchFamily="65" charset="-120"/>
              </a:rPr>
              <a:t>敘寫：學生能使用閩南語正確說出教室內五種物品。</a:t>
            </a:r>
            <a:endParaRPr lang="en-US" altLang="zh-TW" sz="2400" dirty="0">
              <a:latin typeface="標楷體" panose="03000509000000000000" pitchFamily="65" charset="-120"/>
              <a:ea typeface="標楷體" panose="03000509000000000000" pitchFamily="65" charset="-120"/>
            </a:endParaRPr>
          </a:p>
          <a:p>
            <a:pPr>
              <a:spcBef>
                <a:spcPts val="600"/>
              </a:spcBef>
            </a:pPr>
            <a:r>
              <a:rPr lang="zh-TW" altLang="en-US" sz="2400" dirty="0">
                <a:latin typeface="標楷體" panose="03000509000000000000" pitchFamily="65" charset="-120"/>
                <a:ea typeface="標楷體" panose="03000509000000000000" pitchFamily="65" charset="-120"/>
              </a:rPr>
              <a:t>  </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二</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教學內容與方式</a:t>
            </a:r>
            <a:endParaRPr lang="en-US" altLang="zh-TW" sz="2400" dirty="0">
              <a:latin typeface="標楷體" panose="03000509000000000000" pitchFamily="65" charset="-120"/>
              <a:ea typeface="標楷體" panose="03000509000000000000" pitchFamily="65" charset="-120"/>
            </a:endParaRPr>
          </a:p>
          <a:p>
            <a:pPr>
              <a:spcBef>
                <a:spcPts val="600"/>
              </a:spcBef>
            </a:pPr>
            <a:r>
              <a:rPr lang="en-US" altLang="zh-TW" sz="2400" dirty="0">
                <a:latin typeface="標楷體" panose="03000509000000000000" pitchFamily="65" charset="-120"/>
                <a:ea typeface="標楷體" panose="03000509000000000000" pitchFamily="65" charset="-120"/>
              </a:rPr>
              <a:t>      1.</a:t>
            </a:r>
            <a:r>
              <a:rPr lang="zh-TW" altLang="en-US" sz="2400" dirty="0">
                <a:latin typeface="標楷體" panose="03000509000000000000" pitchFamily="65" charset="-120"/>
                <a:ea typeface="標楷體" panose="03000509000000000000" pitchFamily="65" charset="-120"/>
              </a:rPr>
              <a:t>內容</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教材</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教科書、</a:t>
            </a:r>
            <a:r>
              <a:rPr lang="zh-TW" altLang="en-US" sz="2400" dirty="0">
                <a:latin typeface="標楷體" panose="03000509000000000000" pitchFamily="65" charset="-120"/>
                <a:ea typeface="標楷體" panose="03000509000000000000" pitchFamily="65" charset="-120"/>
              </a:rPr>
              <a:t>自編教材、高雄市</a:t>
            </a:r>
            <a:r>
              <a:rPr lang="zh-TW" altLang="en-US" sz="2400" dirty="0" smtClean="0">
                <a:latin typeface="標楷體" panose="03000509000000000000" pitchFamily="65" charset="-120"/>
                <a:ea typeface="標楷體" panose="03000509000000000000" pitchFamily="65" charset="-120"/>
              </a:rPr>
              <a:t>政府教育局</a:t>
            </a:r>
            <a:endParaRPr lang="en-US" altLang="zh-TW" sz="2400" dirty="0" smtClean="0">
              <a:latin typeface="標楷體" panose="03000509000000000000" pitchFamily="65" charset="-120"/>
              <a:ea typeface="標楷體" panose="03000509000000000000" pitchFamily="65" charset="-120"/>
            </a:endParaRPr>
          </a:p>
          <a:p>
            <a:pPr>
              <a:spcBef>
                <a:spcPts val="600"/>
              </a:spcBef>
            </a:pPr>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本土</a:t>
            </a:r>
            <a:r>
              <a:rPr lang="zh-TW" altLang="en-US" sz="2400" dirty="0">
                <a:latin typeface="標楷體" panose="03000509000000000000" pitchFamily="65" charset="-120"/>
                <a:ea typeface="標楷體" panose="03000509000000000000" pitchFamily="65" charset="-120"/>
              </a:rPr>
              <a:t>教育暨臺灣母語日資源整合網教材。</a:t>
            </a:r>
            <a:endParaRPr lang="en-US" altLang="zh-TW" sz="2400" dirty="0">
              <a:latin typeface="標楷體" panose="03000509000000000000" pitchFamily="65" charset="-120"/>
              <a:ea typeface="標楷體" panose="03000509000000000000" pitchFamily="65" charset="-120"/>
            </a:endParaRPr>
          </a:p>
          <a:p>
            <a:pPr>
              <a:spcBef>
                <a:spcPts val="600"/>
              </a:spcBef>
            </a:pPr>
            <a:r>
              <a:rPr lang="zh-TW" altLang="en-US" sz="2400" dirty="0">
                <a:latin typeface="標楷體" panose="03000509000000000000" pitchFamily="65" charset="-120"/>
                <a:ea typeface="標楷體" panose="03000509000000000000" pitchFamily="65" charset="-120"/>
              </a:rPr>
              <a:t>        結合生活經驗，勿涉特定意識型態</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如政治、宗教</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a:t>
            </a:r>
            <a:endParaRPr lang="en-US" altLang="zh-TW" sz="2400" dirty="0">
              <a:latin typeface="標楷體" panose="03000509000000000000" pitchFamily="65" charset="-120"/>
              <a:ea typeface="標楷體" panose="03000509000000000000" pitchFamily="65" charset="-120"/>
            </a:endParaRPr>
          </a:p>
          <a:p>
            <a:pPr>
              <a:spcBef>
                <a:spcPts val="600"/>
              </a:spcBef>
            </a:pPr>
            <a:r>
              <a:rPr lang="zh-TW" altLang="en-US" sz="2400" dirty="0">
                <a:latin typeface="標楷體" panose="03000509000000000000" pitchFamily="65" charset="-120"/>
                <a:ea typeface="標楷體" panose="03000509000000000000" pitchFamily="65" charset="-120"/>
              </a:rPr>
              <a:t>      </a:t>
            </a:r>
            <a:r>
              <a:rPr lang="en-US" altLang="zh-TW" sz="2400" dirty="0">
                <a:latin typeface="標楷體" panose="03000509000000000000" pitchFamily="65" charset="-120"/>
                <a:ea typeface="標楷體" panose="03000509000000000000" pitchFamily="65" charset="-120"/>
              </a:rPr>
              <a:t>2.</a:t>
            </a:r>
            <a:r>
              <a:rPr lang="zh-TW" altLang="en-US" sz="2400" dirty="0">
                <a:latin typeface="標楷體" panose="03000509000000000000" pitchFamily="65" charset="-120"/>
                <a:ea typeface="標楷體" panose="03000509000000000000" pitchFamily="65" charset="-120"/>
              </a:rPr>
              <a:t>方式</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教法</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：變化教學活動、善用教學媒材。</a:t>
            </a:r>
            <a:endParaRPr lang="en-US" altLang="zh-TW" sz="2400" dirty="0">
              <a:latin typeface="標楷體" panose="03000509000000000000" pitchFamily="65" charset="-120"/>
              <a:ea typeface="標楷體" panose="03000509000000000000" pitchFamily="65" charset="-120"/>
            </a:endParaRPr>
          </a:p>
          <a:p>
            <a:pPr>
              <a:spcBef>
                <a:spcPts val="600"/>
              </a:spcBef>
            </a:pPr>
            <a:r>
              <a:rPr lang="zh-TW" altLang="en-US" sz="2400" dirty="0">
                <a:latin typeface="標楷體" panose="03000509000000000000" pitchFamily="65" charset="-120"/>
                <a:ea typeface="標楷體" panose="03000509000000000000" pitchFamily="65" charset="-120"/>
              </a:rPr>
              <a:t>  </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三</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教學</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學習</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評量</a:t>
            </a:r>
            <a:endParaRPr lang="en-US" altLang="zh-TW" sz="2400" dirty="0">
              <a:latin typeface="標楷體" panose="03000509000000000000" pitchFamily="65" charset="-120"/>
              <a:ea typeface="標楷體" panose="03000509000000000000" pitchFamily="65" charset="-120"/>
            </a:endParaRPr>
          </a:p>
          <a:p>
            <a:pPr>
              <a:spcBef>
                <a:spcPts val="600"/>
              </a:spcBef>
            </a:pPr>
            <a:r>
              <a:rPr lang="en-US" altLang="zh-TW" sz="2400" dirty="0">
                <a:latin typeface="標楷體" panose="03000509000000000000" pitchFamily="65" charset="-120"/>
                <a:ea typeface="標楷體" panose="03000509000000000000" pitchFamily="65" charset="-120"/>
              </a:rPr>
              <a:t> </a:t>
            </a:r>
            <a:r>
              <a:rPr lang="zh-TW" altLang="en-US" sz="2400" dirty="0">
                <a:latin typeface="標楷體" panose="03000509000000000000" pitchFamily="65" charset="-120"/>
                <a:ea typeface="標楷體" panose="03000509000000000000" pitchFamily="65" charset="-120"/>
              </a:rPr>
              <a:t>     </a:t>
            </a:r>
            <a:r>
              <a:rPr lang="en-US" altLang="zh-TW" sz="2400" dirty="0">
                <a:latin typeface="標楷體" panose="03000509000000000000" pitchFamily="65" charset="-120"/>
                <a:ea typeface="標楷體" panose="03000509000000000000" pitchFamily="65" charset="-120"/>
              </a:rPr>
              <a:t>1.</a:t>
            </a:r>
            <a:r>
              <a:rPr lang="zh-TW" altLang="en-US" sz="2400" dirty="0">
                <a:latin typeface="標楷體" panose="03000509000000000000" pitchFamily="65" charset="-120"/>
                <a:ea typeface="標楷體" panose="03000509000000000000" pitchFamily="65" charset="-120"/>
              </a:rPr>
              <a:t>了解學生成績評量辦法</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評量準則</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內容。      </a:t>
            </a:r>
            <a:endParaRPr lang="en-US" altLang="zh-TW" sz="2400" dirty="0">
              <a:latin typeface="標楷體" panose="03000509000000000000" pitchFamily="65" charset="-120"/>
              <a:ea typeface="標楷體" panose="03000509000000000000" pitchFamily="65" charset="-120"/>
            </a:endParaRPr>
          </a:p>
          <a:p>
            <a:pPr>
              <a:spcBef>
                <a:spcPts val="600"/>
              </a:spcBef>
            </a:pPr>
            <a:r>
              <a:rPr lang="zh-TW" altLang="en-US" sz="2400" dirty="0">
                <a:latin typeface="標楷體" panose="03000509000000000000" pitchFamily="65" charset="-120"/>
                <a:ea typeface="標楷體" panose="03000509000000000000" pitchFamily="65" charset="-120"/>
              </a:rPr>
              <a:t>      </a:t>
            </a:r>
            <a:r>
              <a:rPr lang="en-US" altLang="zh-TW" sz="2400" dirty="0">
                <a:latin typeface="標楷體" panose="03000509000000000000" pitchFamily="65" charset="-120"/>
                <a:ea typeface="標楷體" panose="03000509000000000000" pitchFamily="65" charset="-120"/>
              </a:rPr>
              <a:t>2.</a:t>
            </a:r>
            <a:r>
              <a:rPr lang="zh-TW" altLang="en-US" sz="2400" dirty="0">
                <a:latin typeface="標楷體" panose="03000509000000000000" pitchFamily="65" charset="-120"/>
                <a:ea typeface="標楷體" panose="03000509000000000000" pitchFamily="65" charset="-120"/>
              </a:rPr>
              <a:t>學期初即說明評量方式、標準</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平時評量、定期評量</a:t>
            </a:r>
            <a:r>
              <a:rPr lang="en-US" altLang="zh-TW" sz="2400" dirty="0">
                <a:latin typeface="標楷體" panose="03000509000000000000" pitchFamily="65" charset="-120"/>
                <a:ea typeface="標楷體" panose="03000509000000000000" pitchFamily="65" charset="-120"/>
              </a:rPr>
              <a:t>)</a:t>
            </a:r>
          </a:p>
          <a:p>
            <a:pPr>
              <a:spcBef>
                <a:spcPts val="600"/>
              </a:spcBef>
            </a:pPr>
            <a:r>
              <a:rPr lang="zh-TW" altLang="en-US" sz="2400" dirty="0">
                <a:latin typeface="標楷體" panose="03000509000000000000" pitchFamily="65" charset="-120"/>
                <a:ea typeface="標楷體" panose="03000509000000000000" pitchFamily="65" charset="-120"/>
              </a:rPr>
              <a:t>      </a:t>
            </a:r>
            <a:r>
              <a:rPr lang="en-US" altLang="zh-TW" sz="2400" dirty="0">
                <a:latin typeface="標楷體" panose="03000509000000000000" pitchFamily="65" charset="-120"/>
                <a:ea typeface="標楷體" panose="03000509000000000000" pitchFamily="65" charset="-120"/>
              </a:rPr>
              <a:t>3.</a:t>
            </a:r>
            <a:r>
              <a:rPr lang="zh-TW" altLang="en-US" sz="2400" dirty="0">
                <a:latin typeface="標楷體" panose="03000509000000000000" pitchFamily="65" charset="-120"/>
                <a:ea typeface="標楷體" panose="03000509000000000000" pitchFamily="65" charset="-120"/>
              </a:rPr>
              <a:t>兼顧形成性評量與總結性評量。</a:t>
            </a:r>
            <a:endParaRPr lang="en-US" altLang="zh-TW" sz="2400" dirty="0">
              <a:latin typeface="標楷體" panose="03000509000000000000" pitchFamily="65" charset="-120"/>
              <a:ea typeface="標楷體" panose="03000509000000000000" pitchFamily="65" charset="-120"/>
            </a:endParaRPr>
          </a:p>
          <a:p>
            <a:pPr>
              <a:spcBef>
                <a:spcPts val="600"/>
              </a:spcBef>
            </a:pPr>
            <a:r>
              <a:rPr lang="zh-TW" altLang="en-US" sz="2400" dirty="0">
                <a:latin typeface="標楷體" panose="03000509000000000000" pitchFamily="65" charset="-120"/>
                <a:ea typeface="標楷體" panose="03000509000000000000" pitchFamily="65" charset="-120"/>
              </a:rPr>
              <a:t>      </a:t>
            </a:r>
            <a:r>
              <a:rPr lang="en-US" altLang="zh-TW" sz="2400" dirty="0">
                <a:latin typeface="標楷體" panose="03000509000000000000" pitchFamily="65" charset="-120"/>
                <a:ea typeface="標楷體" panose="03000509000000000000" pitchFamily="65" charset="-120"/>
              </a:rPr>
              <a:t>4.</a:t>
            </a:r>
            <a:r>
              <a:rPr lang="zh-TW" altLang="en-US" sz="2400" dirty="0">
                <a:latin typeface="標楷體" panose="03000509000000000000" pitchFamily="65" charset="-120"/>
                <a:ea typeface="標楷體" panose="03000509000000000000" pitchFamily="65" charset="-120"/>
              </a:rPr>
              <a:t>學生成績高低差距應考量各校不同做法。</a:t>
            </a:r>
            <a:endParaRPr lang="en-US" altLang="zh-TW" sz="2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666660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755576" y="548680"/>
            <a:ext cx="7848872" cy="4924425"/>
          </a:xfrm>
          <a:prstGeom prst="rect">
            <a:avLst/>
          </a:prstGeom>
          <a:noFill/>
        </p:spPr>
        <p:txBody>
          <a:bodyPr wrap="square" rtlCol="0">
            <a:spAutoFit/>
          </a:bodyPr>
          <a:lstStyle/>
          <a:p>
            <a:pPr>
              <a:spcBef>
                <a:spcPts val="600"/>
              </a:spcBef>
            </a:pPr>
            <a:r>
              <a:rPr lang="zh-TW" altLang="en-US" sz="3200" b="1" dirty="0">
                <a:latin typeface="標楷體" panose="03000509000000000000" pitchFamily="65" charset="-120"/>
                <a:ea typeface="標楷體" panose="03000509000000000000" pitchFamily="65" charset="-120"/>
              </a:rPr>
              <a:t>四、指導</a:t>
            </a:r>
            <a:r>
              <a:rPr lang="en-US" altLang="zh-TW" sz="3200" b="1" dirty="0">
                <a:latin typeface="標楷體" panose="03000509000000000000" pitchFamily="65" charset="-120"/>
                <a:ea typeface="標楷體" panose="03000509000000000000" pitchFamily="65" charset="-120"/>
              </a:rPr>
              <a:t>(</a:t>
            </a:r>
            <a:r>
              <a:rPr lang="zh-TW" altLang="en-US" sz="3200" b="1" dirty="0">
                <a:latin typeface="標楷體" panose="03000509000000000000" pitchFamily="65" charset="-120"/>
                <a:ea typeface="標楷體" panose="03000509000000000000" pitchFamily="65" charset="-120"/>
              </a:rPr>
              <a:t>訓練</a:t>
            </a:r>
            <a:r>
              <a:rPr lang="en-US" altLang="zh-TW" sz="3200" b="1" dirty="0">
                <a:latin typeface="標楷體" panose="03000509000000000000" pitchFamily="65" charset="-120"/>
                <a:ea typeface="標楷體" panose="03000509000000000000" pitchFamily="65" charset="-120"/>
              </a:rPr>
              <a:t>)</a:t>
            </a:r>
            <a:r>
              <a:rPr lang="zh-TW" altLang="en-US" sz="3200" b="1" dirty="0">
                <a:latin typeface="標楷體" panose="03000509000000000000" pitchFamily="65" charset="-120"/>
                <a:ea typeface="標楷體" panose="03000509000000000000" pitchFamily="65" charset="-120"/>
              </a:rPr>
              <a:t>學生參加比賽問題</a:t>
            </a:r>
            <a:endParaRPr lang="en-US" altLang="zh-TW" sz="3200" b="1" dirty="0">
              <a:latin typeface="標楷體" panose="03000509000000000000" pitchFamily="65" charset="-120"/>
              <a:ea typeface="標楷體" panose="03000509000000000000" pitchFamily="65" charset="-120"/>
            </a:endParaRPr>
          </a:p>
          <a:p>
            <a:pPr>
              <a:lnSpc>
                <a:spcPct val="150000"/>
              </a:lnSpc>
              <a:spcBef>
                <a:spcPts val="600"/>
              </a:spcBef>
            </a:pPr>
            <a:r>
              <a:rPr lang="zh-TW" altLang="en-US" sz="2400" dirty="0">
                <a:latin typeface="標楷體" panose="03000509000000000000" pitchFamily="65" charset="-120"/>
                <a:ea typeface="標楷體" panose="03000509000000000000" pitchFamily="65" charset="-120"/>
              </a:rPr>
              <a:t>  </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一</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完整義務和不完整義務。</a:t>
            </a:r>
            <a:endParaRPr lang="en-US" altLang="zh-TW" sz="2800" dirty="0">
              <a:latin typeface="標楷體" panose="03000509000000000000" pitchFamily="65" charset="-120"/>
              <a:ea typeface="標楷體" panose="03000509000000000000" pitchFamily="65" charset="-120"/>
            </a:endParaRPr>
          </a:p>
          <a:p>
            <a:pPr>
              <a:lnSpc>
                <a:spcPct val="150000"/>
              </a:lnSpc>
              <a:spcBef>
                <a:spcPts val="600"/>
              </a:spcBef>
            </a:pPr>
            <a:r>
              <a:rPr lang="zh-TW" altLang="en-US" sz="2800" dirty="0">
                <a:latin typeface="標楷體" panose="03000509000000000000" pitchFamily="65" charset="-120"/>
                <a:ea typeface="標楷體" panose="03000509000000000000" pitchFamily="65" charset="-120"/>
              </a:rPr>
              <a:t>  </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二</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甄選簡章內容</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聘書</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和學校行政潛規則。</a:t>
            </a:r>
            <a:endParaRPr lang="en-US" altLang="zh-TW" sz="2800" dirty="0">
              <a:latin typeface="標楷體" panose="03000509000000000000" pitchFamily="65" charset="-120"/>
              <a:ea typeface="標楷體" panose="03000509000000000000" pitchFamily="65" charset="-120"/>
            </a:endParaRPr>
          </a:p>
          <a:p>
            <a:pPr>
              <a:lnSpc>
                <a:spcPct val="150000"/>
              </a:lnSpc>
              <a:spcBef>
                <a:spcPts val="600"/>
              </a:spcBef>
            </a:pPr>
            <a:r>
              <a:rPr lang="zh-TW" altLang="en-US" sz="2800" dirty="0">
                <a:latin typeface="標楷體" panose="03000509000000000000" pitchFamily="65" charset="-120"/>
                <a:ea typeface="標楷體" panose="03000509000000000000" pitchFamily="65" charset="-120"/>
              </a:rPr>
              <a:t>  </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三</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鐘點費與</a:t>
            </a:r>
            <a:r>
              <a:rPr lang="zh-TW" altLang="en-US" sz="2800" dirty="0" smtClean="0">
                <a:latin typeface="標楷體" panose="03000509000000000000" pitchFamily="65" charset="-120"/>
                <a:ea typeface="標楷體" panose="03000509000000000000" pitchFamily="65" charset="-120"/>
              </a:rPr>
              <a:t>獎勵</a:t>
            </a:r>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語文競賽指導老師本土語</a:t>
            </a:r>
            <a:endParaRPr lang="en-US" altLang="zh-TW" sz="2800" dirty="0" smtClean="0">
              <a:latin typeface="標楷體" panose="03000509000000000000" pitchFamily="65" charset="-120"/>
              <a:ea typeface="標楷體" panose="03000509000000000000" pitchFamily="65" charset="-120"/>
            </a:endParaRPr>
          </a:p>
          <a:p>
            <a:pPr>
              <a:lnSpc>
                <a:spcPct val="150000"/>
              </a:lnSpc>
              <a:spcBef>
                <a:spcPts val="600"/>
              </a:spcBef>
            </a:pPr>
            <a:r>
              <a:rPr lang="zh-TW" altLang="en-US" sz="2800" dirty="0">
                <a:latin typeface="標楷體" panose="03000509000000000000" pitchFamily="65" charset="-120"/>
                <a:ea typeface="標楷體" panose="03000509000000000000" pitchFamily="65" charset="-120"/>
              </a:rPr>
              <a:t> </a:t>
            </a:r>
            <a:r>
              <a:rPr lang="zh-TW" altLang="en-US" sz="2800" dirty="0" smtClean="0">
                <a:latin typeface="標楷體" panose="03000509000000000000" pitchFamily="65" charset="-120"/>
                <a:ea typeface="標楷體" panose="03000509000000000000" pitchFamily="65" charset="-120"/>
              </a:rPr>
              <a:t>     項目增列教學支援工作人員</a:t>
            </a:r>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a:t>
            </a:r>
            <a:endParaRPr lang="en-US" altLang="zh-TW" sz="2800" dirty="0">
              <a:latin typeface="標楷體" panose="03000509000000000000" pitchFamily="65" charset="-120"/>
              <a:ea typeface="標楷體" panose="03000509000000000000" pitchFamily="65" charset="-120"/>
            </a:endParaRPr>
          </a:p>
          <a:p>
            <a:pPr>
              <a:lnSpc>
                <a:spcPct val="150000"/>
              </a:lnSpc>
              <a:spcBef>
                <a:spcPts val="600"/>
              </a:spcBef>
            </a:pPr>
            <a:r>
              <a:rPr lang="zh-TW" altLang="en-US" sz="2800" dirty="0">
                <a:latin typeface="標楷體" panose="03000509000000000000" pitchFamily="65" charset="-120"/>
                <a:ea typeface="標楷體" panose="03000509000000000000" pitchFamily="65" charset="-120"/>
              </a:rPr>
              <a:t>  </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四</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了解各項競賽規則、評分標準。</a:t>
            </a:r>
            <a:endParaRPr lang="en-US" altLang="zh-TW" sz="2800" dirty="0">
              <a:latin typeface="標楷體" panose="03000509000000000000" pitchFamily="65" charset="-120"/>
              <a:ea typeface="標楷體" panose="03000509000000000000" pitchFamily="65" charset="-120"/>
            </a:endParaRPr>
          </a:p>
          <a:p>
            <a:pPr>
              <a:lnSpc>
                <a:spcPct val="150000"/>
              </a:lnSpc>
              <a:spcBef>
                <a:spcPts val="600"/>
              </a:spcBef>
            </a:pPr>
            <a:r>
              <a:rPr lang="zh-TW" altLang="en-US" sz="2800" dirty="0">
                <a:latin typeface="標楷體" panose="03000509000000000000" pitchFamily="65" charset="-120"/>
                <a:ea typeface="標楷體" panose="03000509000000000000" pitchFamily="65" charset="-120"/>
              </a:rPr>
              <a:t>  </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五</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平常心面對</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接受</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比賽成績。</a:t>
            </a:r>
          </a:p>
        </p:txBody>
      </p:sp>
    </p:spTree>
    <p:extLst>
      <p:ext uri="{BB962C8B-B14F-4D97-AF65-F5344CB8AC3E}">
        <p14:creationId xmlns:p14="http://schemas.microsoft.com/office/powerpoint/2010/main" val="3982189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647056" y="404664"/>
            <a:ext cx="7741368" cy="4985980"/>
          </a:xfrm>
          <a:prstGeom prst="rect">
            <a:avLst/>
          </a:prstGeom>
          <a:noFill/>
        </p:spPr>
        <p:txBody>
          <a:bodyPr wrap="square" rtlCol="0">
            <a:spAutoFit/>
          </a:bodyPr>
          <a:lstStyle/>
          <a:p>
            <a:pPr>
              <a:lnSpc>
                <a:spcPct val="150000"/>
              </a:lnSpc>
              <a:spcBef>
                <a:spcPts val="1200"/>
              </a:spcBef>
            </a:pPr>
            <a:r>
              <a:rPr lang="zh-TW" altLang="en-US" sz="3200" b="1" dirty="0">
                <a:latin typeface="標楷體" panose="03000509000000000000" pitchFamily="65" charset="-120"/>
                <a:ea typeface="標楷體" panose="03000509000000000000" pitchFamily="65" charset="-120"/>
              </a:rPr>
              <a:t>五、常見問題討論</a:t>
            </a:r>
            <a:endParaRPr lang="en-US" altLang="zh-TW" sz="3200" b="1" dirty="0">
              <a:latin typeface="標楷體" panose="03000509000000000000" pitchFamily="65" charset="-120"/>
              <a:ea typeface="標楷體" panose="03000509000000000000" pitchFamily="65" charset="-120"/>
            </a:endParaRPr>
          </a:p>
          <a:p>
            <a:pPr>
              <a:lnSpc>
                <a:spcPct val="150000"/>
              </a:lnSpc>
            </a:pPr>
            <a:r>
              <a:rPr lang="zh-TW" altLang="en-US" sz="2800" dirty="0">
                <a:latin typeface="標楷體" panose="03000509000000000000" pitchFamily="65" charset="-120"/>
                <a:ea typeface="標楷體" panose="03000509000000000000" pitchFamily="65" charset="-120"/>
              </a:rPr>
              <a:t>  </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一</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教材選用：出版社</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未審定</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、自編</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改編</a:t>
            </a:r>
            <a:r>
              <a:rPr lang="en-US" altLang="zh-TW" sz="2800" dirty="0" smtClean="0">
                <a:latin typeface="標楷體" panose="03000509000000000000" pitchFamily="65" charset="-120"/>
                <a:ea typeface="標楷體" panose="03000509000000000000" pitchFamily="65" charset="-120"/>
              </a:rPr>
              <a:t>)</a:t>
            </a:r>
          </a:p>
          <a:p>
            <a:pPr>
              <a:lnSpc>
                <a:spcPct val="150000"/>
              </a:lnSpc>
            </a:pPr>
            <a:r>
              <a:rPr lang="zh-TW" altLang="en-US" sz="2800" dirty="0">
                <a:latin typeface="標楷體" panose="03000509000000000000" pitchFamily="65" charset="-120"/>
                <a:ea typeface="標楷體" panose="03000509000000000000" pitchFamily="65" charset="-120"/>
              </a:rPr>
              <a:t> </a:t>
            </a:r>
            <a:r>
              <a:rPr lang="zh-TW" altLang="en-US" sz="2800" dirty="0" smtClean="0">
                <a:latin typeface="標楷體" panose="03000509000000000000" pitchFamily="65" charset="-120"/>
                <a:ea typeface="標楷體" panose="03000509000000000000" pitchFamily="65" charset="-120"/>
              </a:rPr>
              <a:t>     教材</a:t>
            </a:r>
            <a:r>
              <a:rPr lang="zh-TW" altLang="en-US" sz="2800" dirty="0">
                <a:latin typeface="標楷體" panose="03000509000000000000" pitchFamily="65" charset="-120"/>
                <a:ea typeface="標楷體" panose="03000509000000000000" pitchFamily="65" charset="-120"/>
              </a:rPr>
              <a:t>。</a:t>
            </a:r>
            <a:endParaRPr lang="en-US" altLang="zh-TW" sz="2800" dirty="0">
              <a:latin typeface="標楷體" panose="03000509000000000000" pitchFamily="65" charset="-120"/>
              <a:ea typeface="標楷體" panose="03000509000000000000" pitchFamily="65" charset="-120"/>
            </a:endParaRPr>
          </a:p>
          <a:p>
            <a:pPr>
              <a:lnSpc>
                <a:spcPct val="150000"/>
              </a:lnSpc>
            </a:pPr>
            <a:r>
              <a:rPr lang="en-US" altLang="zh-TW" sz="2800" dirty="0">
                <a:latin typeface="標楷體" panose="03000509000000000000" pitchFamily="65" charset="-120"/>
                <a:ea typeface="標楷體" panose="03000509000000000000" pitchFamily="65" charset="-120"/>
              </a:rPr>
              <a:t>  (</a:t>
            </a:r>
            <a:r>
              <a:rPr lang="zh-TW" altLang="en-US" sz="2800" dirty="0">
                <a:latin typeface="標楷體" panose="03000509000000000000" pitchFamily="65" charset="-120"/>
                <a:ea typeface="標楷體" panose="03000509000000000000" pitchFamily="65" charset="-120"/>
              </a:rPr>
              <a:t>二</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漢字和白話字</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教會羅馬字</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a:t>
            </a:r>
            <a:endParaRPr lang="en-US" altLang="zh-TW" sz="2800" dirty="0">
              <a:latin typeface="標楷體" panose="03000509000000000000" pitchFamily="65" charset="-120"/>
              <a:ea typeface="標楷體" panose="03000509000000000000" pitchFamily="65" charset="-120"/>
            </a:endParaRPr>
          </a:p>
          <a:p>
            <a:pPr>
              <a:lnSpc>
                <a:spcPct val="150000"/>
              </a:lnSpc>
            </a:pPr>
            <a:r>
              <a:rPr lang="zh-TW" altLang="en-US" sz="2800" dirty="0">
                <a:latin typeface="標楷體" panose="03000509000000000000" pitchFamily="65" charset="-120"/>
                <a:ea typeface="標楷體" panose="03000509000000000000" pitchFamily="65" charset="-120"/>
              </a:rPr>
              <a:t>  </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三</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調整課務</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調課</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a:t>
            </a:r>
            <a:endParaRPr lang="en-US" altLang="zh-TW" sz="2800" dirty="0">
              <a:latin typeface="標楷體" panose="03000509000000000000" pitchFamily="65" charset="-120"/>
              <a:ea typeface="標楷體" panose="03000509000000000000" pitchFamily="65" charset="-120"/>
            </a:endParaRPr>
          </a:p>
          <a:p>
            <a:pPr>
              <a:lnSpc>
                <a:spcPct val="150000"/>
              </a:lnSpc>
            </a:pPr>
            <a:r>
              <a:rPr lang="zh-TW" altLang="en-US" sz="2800" dirty="0">
                <a:latin typeface="標楷體" panose="03000509000000000000" pitchFamily="65" charset="-120"/>
                <a:ea typeface="標楷體" panose="03000509000000000000" pitchFamily="65" charset="-120"/>
              </a:rPr>
              <a:t>  </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四</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行政與教學溝通。</a:t>
            </a:r>
            <a:endParaRPr lang="en-US" altLang="zh-TW" sz="2800" dirty="0">
              <a:latin typeface="標楷體" panose="03000509000000000000" pitchFamily="65" charset="-120"/>
              <a:ea typeface="標楷體" panose="03000509000000000000" pitchFamily="65" charset="-120"/>
            </a:endParaRPr>
          </a:p>
          <a:p>
            <a:pPr>
              <a:lnSpc>
                <a:spcPct val="150000"/>
              </a:lnSpc>
            </a:pPr>
            <a:r>
              <a:rPr lang="zh-TW" altLang="en-US" sz="2800" dirty="0">
                <a:latin typeface="標楷體" panose="03000509000000000000" pitchFamily="65" charset="-120"/>
                <a:ea typeface="標楷體" panose="03000509000000000000" pitchFamily="65" charset="-120"/>
              </a:rPr>
              <a:t>  </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五</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其它。</a:t>
            </a:r>
            <a:endParaRPr lang="en-US" altLang="zh-TW" sz="2800" dirty="0">
              <a:latin typeface="標楷體" panose="03000509000000000000" pitchFamily="65" charset="-120"/>
              <a:ea typeface="標楷體" panose="03000509000000000000" pitchFamily="65" charset="-120"/>
            </a:endParaRPr>
          </a:p>
          <a:p>
            <a:endParaRPr lang="zh-TW" altLang="en-US" dirty="0"/>
          </a:p>
        </p:txBody>
      </p:sp>
    </p:spTree>
    <p:extLst>
      <p:ext uri="{BB962C8B-B14F-4D97-AF65-F5344CB8AC3E}">
        <p14:creationId xmlns:p14="http://schemas.microsoft.com/office/powerpoint/2010/main" val="309764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395536" y="133951"/>
            <a:ext cx="8424936" cy="4062651"/>
          </a:xfrm>
          <a:prstGeom prst="rect">
            <a:avLst/>
          </a:prstGeom>
          <a:noFill/>
        </p:spPr>
        <p:txBody>
          <a:bodyPr wrap="square" rtlCol="0">
            <a:spAutoFit/>
          </a:bodyPr>
          <a:lstStyle/>
          <a:p>
            <a:pPr>
              <a:lnSpc>
                <a:spcPct val="150000"/>
              </a:lnSpc>
              <a:spcBef>
                <a:spcPts val="1200"/>
              </a:spcBef>
            </a:pPr>
            <a:r>
              <a:rPr lang="zh-TW" altLang="en-US" sz="3200" b="1" dirty="0">
                <a:latin typeface="標楷體" panose="03000509000000000000" pitchFamily="65" charset="-120"/>
                <a:ea typeface="標楷體" panose="03000509000000000000" pitchFamily="65" charset="-120"/>
              </a:rPr>
              <a:t>六</a:t>
            </a:r>
            <a:r>
              <a:rPr lang="zh-TW" altLang="en-US" sz="3200" b="1" dirty="0" smtClean="0">
                <a:latin typeface="標楷體" panose="03000509000000000000" pitchFamily="65" charset="-120"/>
                <a:ea typeface="標楷體" panose="03000509000000000000" pitchFamily="65" charset="-120"/>
              </a:rPr>
              <a:t>、語言和文化</a:t>
            </a:r>
            <a:endParaRPr lang="en-US" altLang="zh-TW" sz="3200" b="1" dirty="0">
              <a:latin typeface="標楷體" panose="03000509000000000000" pitchFamily="65" charset="-120"/>
              <a:ea typeface="標楷體" panose="03000509000000000000" pitchFamily="65" charset="-120"/>
            </a:endParaRPr>
          </a:p>
          <a:p>
            <a:pPr>
              <a:lnSpc>
                <a:spcPct val="150000"/>
              </a:lnSpc>
            </a:pPr>
            <a:r>
              <a:rPr lang="zh-TW" altLang="en-US" sz="2800" dirty="0" smtClean="0">
                <a:latin typeface="標楷體" panose="03000509000000000000" pitchFamily="65" charset="-120"/>
                <a:ea typeface="標楷體" panose="03000509000000000000" pitchFamily="65" charset="-120"/>
              </a:rPr>
              <a:t>  ◎公視台語</a:t>
            </a:r>
            <a:r>
              <a:rPr lang="zh-TW" altLang="en-US" sz="2800" dirty="0" smtClean="0">
                <a:latin typeface="標楷體" panose="03000509000000000000" pitchFamily="65" charset="-120"/>
                <a:ea typeface="標楷體" panose="03000509000000000000" pitchFamily="65" charset="-120"/>
              </a:rPr>
              <a:t>台</a:t>
            </a:r>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台文字幕版</a:t>
            </a:r>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教育部臺灣閩南語</a:t>
            </a:r>
            <a:endParaRPr lang="en-US" altLang="zh-TW" sz="2800" dirty="0" smtClean="0">
              <a:latin typeface="標楷體" panose="03000509000000000000" pitchFamily="65" charset="-120"/>
              <a:ea typeface="標楷體" panose="03000509000000000000" pitchFamily="65" charset="-120"/>
            </a:endParaRPr>
          </a:p>
          <a:p>
            <a:pPr>
              <a:lnSpc>
                <a:spcPct val="150000"/>
              </a:lnSpc>
            </a:pPr>
            <a:r>
              <a:rPr lang="zh-TW" altLang="en-US" sz="2800" dirty="0">
                <a:latin typeface="標楷體" panose="03000509000000000000" pitchFamily="65" charset="-120"/>
                <a:ea typeface="標楷體" panose="03000509000000000000" pitchFamily="65" charset="-120"/>
              </a:rPr>
              <a:t> </a:t>
            </a:r>
            <a:r>
              <a:rPr lang="zh-TW" altLang="en-US" sz="2800" dirty="0" smtClean="0">
                <a:latin typeface="標楷體" panose="03000509000000000000" pitchFamily="65" charset="-120"/>
                <a:ea typeface="標楷體" panose="03000509000000000000" pitchFamily="65" charset="-120"/>
              </a:rPr>
              <a:t>   </a:t>
            </a:r>
            <a:r>
              <a:rPr lang="zh-TW" altLang="en-US" sz="2800" dirty="0" smtClean="0">
                <a:latin typeface="標楷體" panose="03000509000000000000" pitchFamily="65" charset="-120"/>
                <a:ea typeface="標楷體" panose="03000509000000000000" pitchFamily="65" charset="-120"/>
              </a:rPr>
              <a:t>常用詞辭典</a:t>
            </a:r>
            <a:r>
              <a:rPr lang="en-US" altLang="zh-TW" sz="2800" dirty="0" smtClean="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a:t>
            </a:r>
            <a:endParaRPr lang="en-US" altLang="zh-TW" sz="2800" dirty="0">
              <a:latin typeface="標楷體" panose="03000509000000000000" pitchFamily="65" charset="-120"/>
              <a:ea typeface="標楷體" panose="03000509000000000000" pitchFamily="65" charset="-120"/>
            </a:endParaRPr>
          </a:p>
          <a:p>
            <a:pPr>
              <a:lnSpc>
                <a:spcPct val="150000"/>
              </a:lnSpc>
            </a:pPr>
            <a:r>
              <a:rPr lang="zh-TW" altLang="en-US" sz="2800" dirty="0" smtClean="0">
                <a:latin typeface="標楷體" panose="03000509000000000000" pitchFamily="65" charset="-120"/>
                <a:ea typeface="標楷體" panose="03000509000000000000" pitchFamily="65" charset="-120"/>
              </a:rPr>
              <a:t>  ◎公視即將上映的</a:t>
            </a:r>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斯卡羅</a:t>
            </a:r>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itchFamily="65" charset="-120"/>
                <a:ea typeface="標楷體" pitchFamily="65" charset="-120"/>
              </a:rPr>
              <a:t>（</a:t>
            </a:r>
            <a:r>
              <a:rPr lang="en-US" altLang="zh-TW" sz="2800" dirty="0" smtClean="0">
                <a:latin typeface="Segoe UI" pitchFamily="34" charset="0"/>
                <a:ea typeface="Segoe UI" pitchFamily="34" charset="0"/>
                <a:cs typeface="Segoe UI" pitchFamily="34" charset="0"/>
              </a:rPr>
              <a:t>SEQALU</a:t>
            </a:r>
            <a:r>
              <a:rPr lang="zh-TW" altLang="en-US" sz="2800" dirty="0" smtClean="0">
                <a:latin typeface="標楷體" pitchFamily="65" charset="-120"/>
                <a:ea typeface="標楷體" pitchFamily="65" charset="-120"/>
              </a:rPr>
              <a:t> </a:t>
            </a:r>
            <a:r>
              <a:rPr lang="zh-TW" altLang="en-US" sz="2800" dirty="0" smtClean="0">
                <a:latin typeface="標楷體" pitchFamily="65" charset="-120"/>
                <a:ea typeface="標楷體" pitchFamily="65" charset="-120"/>
              </a:rPr>
              <a:t>排</a:t>
            </a:r>
            <a:r>
              <a:rPr lang="zh-TW" altLang="en-US" sz="2800" dirty="0">
                <a:latin typeface="標楷體" pitchFamily="65" charset="-120"/>
                <a:ea typeface="標楷體" pitchFamily="65" charset="-120"/>
              </a:rPr>
              <a:t>灣族語</a:t>
            </a:r>
            <a:r>
              <a:rPr lang="zh-TW" altLang="en-US" sz="2800" dirty="0" smtClean="0">
                <a:latin typeface="標楷體" pitchFamily="65" charset="-120"/>
                <a:ea typeface="標楷體" pitchFamily="65" charset="-120"/>
              </a:rPr>
              <a:t>）</a:t>
            </a:r>
            <a:endParaRPr lang="en-US" altLang="zh-TW" sz="2800" dirty="0" smtClean="0">
              <a:latin typeface="標楷體" pitchFamily="65" charset="-120"/>
              <a:ea typeface="標楷體" pitchFamily="65" charset="-120"/>
            </a:endParaRPr>
          </a:p>
          <a:p>
            <a:pPr>
              <a:lnSpc>
                <a:spcPct val="150000"/>
              </a:lnSpc>
            </a:pPr>
            <a:r>
              <a:rPr lang="zh-TW" altLang="en-US" sz="2800" dirty="0">
                <a:latin typeface="標楷體" pitchFamily="65" charset="-120"/>
                <a:ea typeface="標楷體" pitchFamily="65" charset="-120"/>
              </a:rPr>
              <a:t> </a:t>
            </a:r>
            <a:r>
              <a:rPr lang="zh-TW" altLang="en-US" sz="2800" dirty="0" smtClean="0">
                <a:latin typeface="標楷體" pitchFamily="65" charset="-120"/>
                <a:ea typeface="標楷體" pitchFamily="65" charset="-120"/>
              </a:rPr>
              <a:t>   </a:t>
            </a:r>
            <a:r>
              <a:rPr lang="en-US" altLang="zh-TW" sz="2800" dirty="0" smtClean="0">
                <a:latin typeface="標楷體" pitchFamily="65" charset="-120"/>
                <a:ea typeface="標楷體" pitchFamily="65" charset="-120"/>
              </a:rPr>
              <a:t>【</a:t>
            </a:r>
            <a:r>
              <a:rPr lang="zh-TW" altLang="en-US" sz="2800" dirty="0" smtClean="0">
                <a:latin typeface="標楷體" panose="03000509000000000000" pitchFamily="65" charset="-120"/>
                <a:ea typeface="標楷體" panose="03000509000000000000" pitchFamily="65" charset="-120"/>
              </a:rPr>
              <a:t>改編自陳耀昌著作─傀儡花</a:t>
            </a:r>
            <a:r>
              <a:rPr lang="en-US" altLang="zh-TW" sz="2800" dirty="0" smtClean="0">
                <a:latin typeface="標楷體" panose="03000509000000000000" pitchFamily="65" charset="-120"/>
                <a:ea typeface="標楷體" panose="03000509000000000000" pitchFamily="65" charset="-120"/>
              </a:rPr>
              <a:t>】</a:t>
            </a:r>
          </a:p>
          <a:p>
            <a:pPr>
              <a:lnSpc>
                <a:spcPct val="150000"/>
              </a:lnSpc>
            </a:pPr>
            <a:r>
              <a:rPr lang="zh-TW" altLang="en-US" sz="2800" dirty="0" smtClean="0">
                <a:latin typeface="標楷體" panose="03000509000000000000" pitchFamily="65" charset="-120"/>
                <a:ea typeface="標楷體" panose="03000509000000000000" pitchFamily="65" charset="-120"/>
              </a:rPr>
              <a:t>  ◎教育部語文成果網</a:t>
            </a:r>
            <a:r>
              <a:rPr lang="en-US" altLang="zh-TW" sz="2400" dirty="0" smtClean="0">
                <a:latin typeface="標楷體" pitchFamily="65" charset="-120"/>
                <a:ea typeface="標楷體" pitchFamily="65" charset="-120"/>
              </a:rPr>
              <a:t>(https</a:t>
            </a:r>
            <a:r>
              <a:rPr lang="en-US" altLang="zh-TW" sz="2400" dirty="0">
                <a:latin typeface="標楷體" pitchFamily="65" charset="-120"/>
                <a:ea typeface="標楷體" pitchFamily="65" charset="-120"/>
              </a:rPr>
              <a:t>://language.moe.gov.tw</a:t>
            </a:r>
            <a:r>
              <a:rPr lang="en-US" altLang="zh-TW" sz="2400" dirty="0" smtClean="0">
                <a:latin typeface="標楷體" pitchFamily="65" charset="-120"/>
                <a:ea typeface="標楷體" pitchFamily="65" charset="-120"/>
              </a:rPr>
              <a:t>/)</a:t>
            </a:r>
            <a:endParaRPr lang="zh-TW" altLang="en-US" sz="2400" dirty="0">
              <a:latin typeface="標楷體" pitchFamily="65" charset="-120"/>
              <a:ea typeface="標楷體" pitchFamily="65" charset="-120"/>
            </a:endParaRPr>
          </a:p>
        </p:txBody>
      </p:sp>
      <p:pic>
        <p:nvPicPr>
          <p:cNvPr id="2" name="圖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9712" y="4077072"/>
            <a:ext cx="5112568" cy="2626001"/>
          </a:xfrm>
          <a:prstGeom prst="rect">
            <a:avLst/>
          </a:prstGeom>
        </p:spPr>
      </p:pic>
    </p:spTree>
    <p:extLst>
      <p:ext uri="{BB962C8B-B14F-4D97-AF65-F5344CB8AC3E}">
        <p14:creationId xmlns:p14="http://schemas.microsoft.com/office/powerpoint/2010/main" val="3473304262"/>
      </p:ext>
    </p:extLst>
  </p:cSld>
  <p:clrMapOvr>
    <a:masterClrMapping/>
  </p:clrMapOvr>
</p:sld>
</file>

<file path=ppt/theme/theme1.xml><?xml version="1.0" encoding="utf-8"?>
<a:theme xmlns:a="http://schemas.openxmlformats.org/drawingml/2006/main" name="氣流">
  <a:themeElements>
    <a:clrScheme name="自然力">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氣流">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沉穩">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3670</TotalTime>
  <Words>701</Words>
  <Application>Microsoft Office PowerPoint</Application>
  <PresentationFormat>如螢幕大小 (4:3)</PresentationFormat>
  <Paragraphs>86</Paragraphs>
  <Slides>7</Slides>
  <Notes>0</Notes>
  <HiddenSlides>0</HiddenSlides>
  <MMClips>0</MMClips>
  <ScaleCrop>false</ScaleCrop>
  <HeadingPairs>
    <vt:vector size="4" baseType="variant">
      <vt:variant>
        <vt:lpstr>佈景主題</vt:lpstr>
      </vt:variant>
      <vt:variant>
        <vt:i4>1</vt:i4>
      </vt:variant>
      <vt:variant>
        <vt:lpstr>投影片標題</vt:lpstr>
      </vt:variant>
      <vt:variant>
        <vt:i4>7</vt:i4>
      </vt:variant>
    </vt:vector>
  </HeadingPairs>
  <TitlesOfParts>
    <vt:vector size="8" baseType="lpstr">
      <vt:lpstr>氣流</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lin</dc:creator>
  <cp:lastModifiedBy>Windows 使用者</cp:lastModifiedBy>
  <cp:revision>1105</cp:revision>
  <cp:lastPrinted>2018-06-07T06:23:25Z</cp:lastPrinted>
  <dcterms:created xsi:type="dcterms:W3CDTF">2013-09-20T04:21:09Z</dcterms:created>
  <dcterms:modified xsi:type="dcterms:W3CDTF">2021-07-01T06:42:59Z</dcterms:modified>
</cp:coreProperties>
</file>